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2D0AE-2586-4989-99A3-0DA45A1A3734}" type="datetimeFigureOut">
              <a:rPr lang="sk-SK" smtClean="0"/>
              <a:t>15. 1. 2023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F250C-6189-4C51-9A09-0AA72A0D44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31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9516B-D3FA-4954-8F10-C08DE1DB1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58F21D-428F-4CFE-A155-A979EF0CF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6F0F4F7-2668-40E4-BE07-F1273C99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73DB-2557-4FD2-BC18-9A5F6FB09569}" type="datetime1">
              <a:rPr lang="sk-SK" smtClean="0"/>
              <a:t>15. 1. 2023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4AE4794-2191-43F6-A763-47E4C1B7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38817AA-ED16-469E-A12F-EE77AAA4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037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80AA9-3156-4012-8D35-1C9F05182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E2F8C85-F49D-4A35-8ACB-9DB7DD85F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208A4E0-DE73-4A43-B1DF-FB8612D7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AC5-7632-4B27-9BFB-794E6A2A2054}" type="datetime1">
              <a:rPr lang="sk-SK" smtClean="0"/>
              <a:t>15. 1. 2023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A34E29D-157B-43F7-B601-B77ADCD2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AA8AE79-FDFE-431F-A670-C7FC715FB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995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308C9DD-478C-48A1-B6BD-C13FC50DB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BBA15FA-F0E6-4978-9479-FBF83594A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9CD4BF2-A955-4F42-BE47-3070487D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7ABE-2CAD-4A20-8BE2-248F83469D9A}" type="datetime1">
              <a:rPr lang="sk-SK" smtClean="0"/>
              <a:t>15. 1. 2023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98BF0FD-8D22-49BA-BBF2-28F8A862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4FC4B2-C60E-4451-B545-79926D0A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073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1F932-3020-4C7F-A164-04523EAC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5C7261-260F-4111-9431-1290AF722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138112D-3AA9-4D78-9F14-3224F476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B572-C868-42B5-8209-8F36B177FA2F}" type="datetime1">
              <a:rPr lang="sk-SK" smtClean="0"/>
              <a:t>15. 1. 2023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70F2F1E-4FAA-41D0-921A-905D7AB5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61672ED-6E83-498D-AFE8-E5B9912D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201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79DF6-2F8E-4EAA-9A3F-D9B3B9FD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F9806F-0A38-4E41-ACE3-CB48CAD10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69EDA66-01AC-4097-A3B4-66DD88F3F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99CE-6556-4AF0-8326-698141A3B0EC}" type="datetime1">
              <a:rPr lang="sk-SK" smtClean="0"/>
              <a:t>15. 1. 2023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4B20948-9985-4A74-8D6E-5B8FF0E4C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D4330A9-E136-460C-AD30-3DCF3F581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553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8790F-D1A6-4A77-90F7-920F8E8C8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6CBF7B-3CAD-4D95-8913-BD1709313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C9022B1-1859-4245-9E1C-94185A3EB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BD0AC46-BE5F-4535-81B4-3D104935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1345-DCD7-4C9B-891A-4819B7125F0C}" type="datetime1">
              <a:rPr lang="sk-SK" smtClean="0"/>
              <a:t>15. 1. 2023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9908E03-FA3E-4C99-986A-94C81A3B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A14395F-986B-43BA-A3FF-2CF9E0DB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378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044C7-E765-416A-BA07-1B104855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55E2FC-D5B4-4B4D-92BE-82D4B7883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3B16D9C-2BD0-4612-8E85-D063C7605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77E81CE-7C4C-41CE-8484-753CADBD0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80BF016-243B-40D5-8031-82DEE0CB9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DB0E5F9-47EA-488B-B33A-4E461E24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3C71-596C-4EBE-8DF8-98AA65CACAFE}" type="datetime1">
              <a:rPr lang="sk-SK" smtClean="0"/>
              <a:t>15. 1. 2023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E12F76AF-9F5F-4C44-B894-23F43392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D23E45E7-5E38-4BCD-9043-D7AE83FE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489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2AC0A-ECCE-4C4F-A127-22AE20D9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DE7DF2C-84EB-461C-A46E-58BD10D1D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793-9610-4441-89A8-0AA8C6033977}" type="datetime1">
              <a:rPr lang="sk-SK" smtClean="0"/>
              <a:t>15. 1. 2023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C9259B6-9AF8-439E-A81E-406215BF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13D3082-7621-4160-B95F-BE76B0DA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172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FF65519D-EDE7-4950-9B9A-1904A0238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5439-1FA3-4B60-AEE2-53DFB8F0A364}" type="datetime1">
              <a:rPr lang="sk-SK" smtClean="0"/>
              <a:t>15. 1. 2023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6DE2C388-3A89-45E4-93A0-EC3F1E64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3974E37-124A-4F14-86FD-035B50DB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249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9C73B-D610-4D8B-876E-3177AB23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7FABBBC-EF00-4979-A7B2-ECAE8CB09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519848-4007-4937-B667-0C85A11F9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81BA074-8AA7-4518-B8D9-88CA6EFA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122-71B1-4C18-B3F4-D92D137297BE}" type="datetime1">
              <a:rPr lang="sk-SK" smtClean="0"/>
              <a:t>15. 1. 2023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6382369-D24D-478F-BAC0-3BC1E393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90E42E8-508D-4B70-B5C0-A3949BFC2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448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030693-7D8E-43E2-8E68-CB9867E84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44D9192-B38A-48F6-96CE-98740F122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6FC929-A6A4-4059-A85A-990B956D6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516AFA8-F613-4DBA-9E42-AFF2C2E7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1910-41E4-41CB-85CC-F95B8C72BE5D}" type="datetime1">
              <a:rPr lang="sk-SK" smtClean="0"/>
              <a:t>15. 1. 2023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51CC9AB-9B6F-4D99-A055-CF9742BB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B761E9A-95E1-4901-B2FA-96ACE7A4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748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CBF432C-0D60-4E6C-86B9-978206C97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20740B-0A75-43E5-AC02-798DCFED7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C5F8309-050F-4B1B-9359-CC19FE887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501EE-F5E6-41AD-AEC1-FE96B0F32294}" type="datetime1">
              <a:rPr lang="sk-SK" smtClean="0"/>
              <a:t>15. 1. 2023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769C19C-FAAB-4011-A03B-562731628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C79FA67-36B0-4B69-AB03-59235F79E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04936-038D-472A-89FD-31DC7515ADD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CA000B30-715E-4B55-916C-27B4AB11F53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102076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k-SK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©Nemak | Internal</a:t>
            </a:r>
          </a:p>
        </p:txBody>
      </p:sp>
    </p:spTree>
    <p:extLst>
      <p:ext uri="{BB962C8B-B14F-4D97-AF65-F5344CB8AC3E}">
        <p14:creationId xmlns:p14="http://schemas.microsoft.com/office/powerpoint/2010/main" val="311157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tanislav.ciertasky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anislav.ciertasky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5024D449-25A7-45BD-9B38-4EDE854F78F4}"/>
              </a:ext>
            </a:extLst>
          </p:cNvPr>
          <p:cNvSpPr/>
          <p:nvPr/>
        </p:nvSpPr>
        <p:spPr>
          <a:xfrm>
            <a:off x="0" y="6484690"/>
            <a:ext cx="1476462" cy="373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30EFE4EC-FD04-4D71-95A3-7192E317DA22}"/>
              </a:ext>
            </a:extLst>
          </p:cNvPr>
          <p:cNvSpPr txBox="1"/>
          <p:nvPr/>
        </p:nvSpPr>
        <p:spPr>
          <a:xfrm>
            <a:off x="95793" y="222068"/>
            <a:ext cx="9587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>
                <a:solidFill>
                  <a:srgbClr val="0070C0"/>
                </a:solidFill>
                <a:latin typeface="Arial Black" panose="020B0A04020102020204" pitchFamily="34" charset="0"/>
              </a:rPr>
              <a:t>Žiadosť o cenovú ponuku (CP) na obnovu starého hrobu / nový hrob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10315855-92F5-4CDB-88D4-B0A76293F66C}"/>
              </a:ext>
            </a:extLst>
          </p:cNvPr>
          <p:cNvSpPr txBox="1"/>
          <p:nvPr/>
        </p:nvSpPr>
        <p:spPr>
          <a:xfrm>
            <a:off x="95793" y="622178"/>
            <a:ext cx="12006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 dirty="0">
                <a:latin typeface="Arial" panose="020B0604020202020204" pitchFamily="34" charset="0"/>
                <a:cs typeface="Arial" panose="020B0604020202020204" pitchFamily="34" charset="0"/>
              </a:rPr>
              <a:t>Žiadateľ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Čierťaský Stanislav, Horná Trnávka 64, 966 01 Prestavlky, </a:t>
            </a:r>
            <a:r>
              <a:rPr lang="sk-SK" sz="11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0905 462 865, e-mail: 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stanislav.ciertasky@gmail.com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  <a:r>
              <a:rPr lang="sk-SK" sz="1100" b="1" dirty="0">
                <a:latin typeface="Arial" panose="020B0604020202020204" pitchFamily="34" charset="0"/>
                <a:cs typeface="Arial" panose="020B0604020202020204" pitchFamily="34" charset="0"/>
              </a:rPr>
              <a:t>miesto realizácie 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Horná Trnávka, </a:t>
            </a:r>
            <a:r>
              <a:rPr lang="sk-SK" sz="11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Žiar nad Hronom </a:t>
            </a:r>
          </a:p>
        </p:txBody>
      </p:sp>
      <p:sp>
        <p:nvSpPr>
          <p:cNvPr id="35" name="BlokTextu 34">
            <a:extLst>
              <a:ext uri="{FF2B5EF4-FFF2-40B4-BE49-F238E27FC236}">
                <a16:creationId xmlns:a16="http://schemas.microsoft.com/office/drawing/2014/main" id="{4601433C-12CA-475A-A82E-F5AAA77E11CF}"/>
              </a:ext>
            </a:extLst>
          </p:cNvPr>
          <p:cNvSpPr txBox="1"/>
          <p:nvPr/>
        </p:nvSpPr>
        <p:spPr>
          <a:xfrm>
            <a:off x="95793" y="1068666"/>
            <a:ext cx="9488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Prosím o cenovú ponuku na obnovu hrobu / </a:t>
            </a:r>
            <a:r>
              <a:rPr lang="sk-SK" sz="20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hrob </a:t>
            </a:r>
            <a:r>
              <a:rPr lang="sk-SK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približne podľa </a:t>
            </a:r>
            <a:r>
              <a:rPr lang="sk-SK" sz="2000" u="sng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</a:t>
            </a:r>
            <a:r>
              <a:rPr lang="sk-SK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dole:</a:t>
            </a:r>
          </a:p>
        </p:txBody>
      </p:sp>
      <p:grpSp>
        <p:nvGrpSpPr>
          <p:cNvPr id="42" name="Skupina 41">
            <a:extLst>
              <a:ext uri="{FF2B5EF4-FFF2-40B4-BE49-F238E27FC236}">
                <a16:creationId xmlns:a16="http://schemas.microsoft.com/office/drawing/2014/main" id="{0D32CA41-8815-4091-BB89-D543279AAC28}"/>
              </a:ext>
            </a:extLst>
          </p:cNvPr>
          <p:cNvGrpSpPr/>
          <p:nvPr/>
        </p:nvGrpSpPr>
        <p:grpSpPr>
          <a:xfrm>
            <a:off x="363558" y="1536390"/>
            <a:ext cx="11177087" cy="3187490"/>
            <a:chOff x="630258" y="1615850"/>
            <a:chExt cx="11177087" cy="3187490"/>
          </a:xfrm>
        </p:grpSpPr>
        <p:grpSp>
          <p:nvGrpSpPr>
            <p:cNvPr id="37" name="Skupina 36">
              <a:extLst>
                <a:ext uri="{FF2B5EF4-FFF2-40B4-BE49-F238E27FC236}">
                  <a16:creationId xmlns:a16="http://schemas.microsoft.com/office/drawing/2014/main" id="{A32C55F7-1663-47C8-AABF-D4BE5D274C48}"/>
                </a:ext>
              </a:extLst>
            </p:cNvPr>
            <p:cNvGrpSpPr/>
            <p:nvPr/>
          </p:nvGrpSpPr>
          <p:grpSpPr>
            <a:xfrm>
              <a:off x="630258" y="1615850"/>
              <a:ext cx="2808880" cy="3176252"/>
              <a:chOff x="630258" y="1615850"/>
              <a:chExt cx="2808880" cy="3176252"/>
            </a:xfrm>
          </p:grpSpPr>
          <p:pic>
            <p:nvPicPr>
              <p:cNvPr id="28" name="Obrázok 27">
                <a:extLst>
                  <a:ext uri="{FF2B5EF4-FFF2-40B4-BE49-F238E27FC236}">
                    <a16:creationId xmlns:a16="http://schemas.microsoft.com/office/drawing/2014/main" id="{EB12F767-8839-41D3-B307-AC2E36920DF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30258" y="1615850"/>
                <a:ext cx="2808880" cy="2978153"/>
              </a:xfrm>
              <a:prstGeom prst="rect">
                <a:avLst/>
              </a:prstGeom>
            </p:spPr>
          </p:pic>
          <p:sp>
            <p:nvSpPr>
              <p:cNvPr id="36" name="BlokTextu 35">
                <a:extLst>
                  <a:ext uri="{FF2B5EF4-FFF2-40B4-BE49-F238E27FC236}">
                    <a16:creationId xmlns:a16="http://schemas.microsoft.com/office/drawing/2014/main" id="{29BE50B9-3683-45D9-AD48-23231EDF87FF}"/>
                  </a:ext>
                </a:extLst>
              </p:cNvPr>
              <p:cNvSpPr txBox="1"/>
              <p:nvPr/>
            </p:nvSpPr>
            <p:spPr>
              <a:xfrm>
                <a:off x="1373299" y="4391992"/>
                <a:ext cx="1322798" cy="40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sk-SK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Starý stav</a:t>
                </a:r>
              </a:p>
            </p:txBody>
          </p:sp>
        </p:grpSp>
        <p:grpSp>
          <p:nvGrpSpPr>
            <p:cNvPr id="39" name="Skupina 38">
              <a:extLst>
                <a:ext uri="{FF2B5EF4-FFF2-40B4-BE49-F238E27FC236}">
                  <a16:creationId xmlns:a16="http://schemas.microsoft.com/office/drawing/2014/main" id="{204B184C-5929-428C-93B4-DDFB33ABD18F}"/>
                </a:ext>
              </a:extLst>
            </p:cNvPr>
            <p:cNvGrpSpPr/>
            <p:nvPr/>
          </p:nvGrpSpPr>
          <p:grpSpPr>
            <a:xfrm>
              <a:off x="3505052" y="1653654"/>
              <a:ext cx="3961341" cy="3149686"/>
              <a:chOff x="3505052" y="1653654"/>
              <a:chExt cx="3961341" cy="3149686"/>
            </a:xfrm>
          </p:grpSpPr>
          <p:grpSp>
            <p:nvGrpSpPr>
              <p:cNvPr id="34" name="Skupina 33">
                <a:extLst>
                  <a:ext uri="{FF2B5EF4-FFF2-40B4-BE49-F238E27FC236}">
                    <a16:creationId xmlns:a16="http://schemas.microsoft.com/office/drawing/2014/main" id="{214D5A3C-CBF7-4DA5-9678-A8B4300C4066}"/>
                  </a:ext>
                </a:extLst>
              </p:cNvPr>
              <p:cNvGrpSpPr/>
              <p:nvPr/>
            </p:nvGrpSpPr>
            <p:grpSpPr>
              <a:xfrm>
                <a:off x="3852814" y="1653654"/>
                <a:ext cx="3400058" cy="2978153"/>
                <a:chOff x="5677267" y="1317622"/>
                <a:chExt cx="7387170" cy="5540378"/>
              </a:xfrm>
            </p:grpSpPr>
            <p:pic>
              <p:nvPicPr>
                <p:cNvPr id="16" name="Obrázok 15">
                  <a:extLst>
                    <a:ext uri="{FF2B5EF4-FFF2-40B4-BE49-F238E27FC236}">
                      <a16:creationId xmlns:a16="http://schemas.microsoft.com/office/drawing/2014/main" id="{14DA0C9F-091B-4703-A86B-8FC6F10382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41045" y="3861325"/>
                  <a:ext cx="3689505" cy="2767129"/>
                </a:xfrm>
                <a:prstGeom prst="rect">
                  <a:avLst/>
                </a:prstGeom>
              </p:spPr>
            </p:pic>
            <p:pic>
              <p:nvPicPr>
                <p:cNvPr id="32" name="Obrázok 31">
                  <a:extLst>
                    <a:ext uri="{FF2B5EF4-FFF2-40B4-BE49-F238E27FC236}">
                      <a16:creationId xmlns:a16="http://schemas.microsoft.com/office/drawing/2014/main" id="{1E778371-B776-4058-AC5F-56F65E3032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77267" y="1317622"/>
                  <a:ext cx="7387170" cy="5540378"/>
                </a:xfrm>
                <a:prstGeom prst="rect">
                  <a:avLst/>
                </a:prstGeom>
              </p:spPr>
            </p:pic>
            <p:sp>
              <p:nvSpPr>
                <p:cNvPr id="33" name="Obdĺžnik 32">
                  <a:extLst>
                    <a:ext uri="{FF2B5EF4-FFF2-40B4-BE49-F238E27FC236}">
                      <a16:creationId xmlns:a16="http://schemas.microsoft.com/office/drawing/2014/main" id="{9E77B425-7E26-4658-A23A-B73B245D6D85}"/>
                    </a:ext>
                  </a:extLst>
                </p:cNvPr>
                <p:cNvSpPr/>
                <p:nvPr/>
              </p:nvSpPr>
              <p:spPr>
                <a:xfrm>
                  <a:off x="9753599" y="2432861"/>
                  <a:ext cx="771525" cy="73342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 dirty="0"/>
                </a:p>
              </p:txBody>
            </p:sp>
          </p:grpSp>
          <p:sp>
            <p:nvSpPr>
              <p:cNvPr id="38" name="BlokTextu 37">
                <a:extLst>
                  <a:ext uri="{FF2B5EF4-FFF2-40B4-BE49-F238E27FC236}">
                    <a16:creationId xmlns:a16="http://schemas.microsoft.com/office/drawing/2014/main" id="{7F59E737-C5DC-4490-A347-D63E89F6CB0F}"/>
                  </a:ext>
                </a:extLst>
              </p:cNvPr>
              <p:cNvSpPr txBox="1"/>
              <p:nvPr/>
            </p:nvSpPr>
            <p:spPr>
              <a:xfrm>
                <a:off x="3505052" y="4403230"/>
                <a:ext cx="3961341" cy="40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sk-SK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Približne predstava nového stavu</a:t>
                </a:r>
              </a:p>
            </p:txBody>
          </p:sp>
        </p:grpSp>
        <p:pic>
          <p:nvPicPr>
            <p:cNvPr id="40" name="Obrázok 39">
              <a:extLst>
                <a:ext uri="{FF2B5EF4-FFF2-40B4-BE49-F238E27FC236}">
                  <a16:creationId xmlns:a16="http://schemas.microsoft.com/office/drawing/2014/main" id="{A10F1DB8-EEDA-4B81-AA62-07CF0962B9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73731" y="1672131"/>
              <a:ext cx="4233614" cy="2169146"/>
            </a:xfrm>
            <a:prstGeom prst="rect">
              <a:avLst/>
            </a:prstGeom>
          </p:spPr>
        </p:pic>
        <p:sp>
          <p:nvSpPr>
            <p:cNvPr id="41" name="BlokTextu 40">
              <a:extLst>
                <a:ext uri="{FF2B5EF4-FFF2-40B4-BE49-F238E27FC236}">
                  <a16:creationId xmlns:a16="http://schemas.microsoft.com/office/drawing/2014/main" id="{17CD9AFC-B947-4AC0-9998-3F5F70FDD1B8}"/>
                </a:ext>
              </a:extLst>
            </p:cNvPr>
            <p:cNvSpPr txBox="1"/>
            <p:nvPr/>
          </p:nvSpPr>
          <p:spPr>
            <a:xfrm>
              <a:off x="7573731" y="3776439"/>
              <a:ext cx="4233614" cy="10156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k-SK" sz="2000" dirty="0">
                  <a:latin typeface="Arial" panose="020B0604020202020204" pitchFamily="34" charset="0"/>
                  <a:cs typeface="Arial" panose="020B0604020202020204" pitchFamily="34" charset="0"/>
                </a:rPr>
                <a:t>Približne predstava nového náhrobného kameňa - ideálne vo farbe platní (šedá farba)</a:t>
              </a:r>
            </a:p>
          </p:txBody>
        </p:sp>
      </p:grpSp>
      <p:sp>
        <p:nvSpPr>
          <p:cNvPr id="45" name="Zástupný objekt pre číslo snímky 44">
            <a:extLst>
              <a:ext uri="{FF2B5EF4-FFF2-40B4-BE49-F238E27FC236}">
                <a16:creationId xmlns:a16="http://schemas.microsoft.com/office/drawing/2014/main" id="{AA81A32B-8EA2-4E8B-B200-B2901A52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1</a:t>
            </a:fld>
            <a:endParaRPr lang="sk-SK"/>
          </a:p>
        </p:txBody>
      </p:sp>
      <p:sp>
        <p:nvSpPr>
          <p:cNvPr id="46" name="BlokTextu 45">
            <a:extLst>
              <a:ext uri="{FF2B5EF4-FFF2-40B4-BE49-F238E27FC236}">
                <a16:creationId xmlns:a16="http://schemas.microsoft.com/office/drawing/2014/main" id="{2B3E77A6-5A9C-4993-A157-BB715A7E87DE}"/>
              </a:ext>
            </a:extLst>
          </p:cNvPr>
          <p:cNvSpPr txBox="1"/>
          <p:nvPr/>
        </p:nvSpPr>
        <p:spPr>
          <a:xfrm>
            <a:off x="286652" y="5086262"/>
            <a:ext cx="117927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u="sng" dirty="0"/>
              <a:t>Rozmery cca:</a:t>
            </a:r>
          </a:p>
          <a:p>
            <a:pPr marL="342900" indent="-342900">
              <a:buFont typeface="+mj-lt"/>
              <a:buAutoNum type="arabicPeriod"/>
            </a:pPr>
            <a:r>
              <a:rPr lang="sk-SK" b="1" dirty="0"/>
              <a:t>HROB</a:t>
            </a:r>
            <a:r>
              <a:rPr lang="sk-SK" dirty="0"/>
              <a:t> - dĺžka 241 cm x šírka 220 cm x výška 45 cm</a:t>
            </a:r>
          </a:p>
          <a:p>
            <a:pPr marL="342900" indent="-342900">
              <a:buFont typeface="+mj-lt"/>
              <a:buAutoNum type="arabicPeriod"/>
            </a:pPr>
            <a:r>
              <a:rPr lang="sk-SK" b="1" dirty="0"/>
              <a:t>POMNÍK</a:t>
            </a:r>
            <a:r>
              <a:rPr lang="sk-SK" dirty="0"/>
              <a:t> - šírka 115 cm x výšky 70 cm a </a:t>
            </a:r>
            <a:r>
              <a:rPr lang="sk-SK" b="1" dirty="0">
                <a:solidFill>
                  <a:srgbClr val="FFC000"/>
                </a:solidFill>
              </a:rPr>
              <a:t>90 cm vyvýšená časť viď </a:t>
            </a:r>
            <a:r>
              <a:rPr lang="sk-SK" b="1" dirty="0" err="1">
                <a:solidFill>
                  <a:srgbClr val="FFC000"/>
                </a:solidFill>
              </a:rPr>
              <a:t>foto</a:t>
            </a:r>
            <a:r>
              <a:rPr lang="sk-SK" b="1" dirty="0">
                <a:solidFill>
                  <a:srgbClr val="FFC000"/>
                </a:solidFill>
              </a:rPr>
              <a:t> č. 3 (rozmer pomníka môže byť iný podľa dohody)</a:t>
            </a:r>
          </a:p>
          <a:p>
            <a:pPr marL="342900" indent="-342900">
              <a:buFont typeface="+mj-lt"/>
              <a:buAutoNum type="arabicPeriod"/>
            </a:pPr>
            <a:r>
              <a:rPr lang="sk-SK" b="1" dirty="0"/>
              <a:t>POPIS NA POMNÍK </a:t>
            </a:r>
            <a:r>
              <a:rPr lang="sk-SK" dirty="0"/>
              <a:t>- viď strana č. 2</a:t>
            </a:r>
          </a:p>
        </p:txBody>
      </p:sp>
      <p:sp>
        <p:nvSpPr>
          <p:cNvPr id="47" name="BlokTextu 46">
            <a:extLst>
              <a:ext uri="{FF2B5EF4-FFF2-40B4-BE49-F238E27FC236}">
                <a16:creationId xmlns:a16="http://schemas.microsoft.com/office/drawing/2014/main" id="{CA6999E8-A237-4265-A685-A090EB209226}"/>
              </a:ext>
            </a:extLst>
          </p:cNvPr>
          <p:cNvSpPr txBox="1"/>
          <p:nvPr/>
        </p:nvSpPr>
        <p:spPr>
          <a:xfrm>
            <a:off x="363558" y="1508126"/>
            <a:ext cx="77559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/>
              <a:t>Foto</a:t>
            </a:r>
            <a:r>
              <a:rPr lang="sk-SK" dirty="0"/>
              <a:t> 1</a:t>
            </a:r>
          </a:p>
        </p:txBody>
      </p:sp>
      <p:sp>
        <p:nvSpPr>
          <p:cNvPr id="48" name="BlokTextu 47">
            <a:extLst>
              <a:ext uri="{FF2B5EF4-FFF2-40B4-BE49-F238E27FC236}">
                <a16:creationId xmlns:a16="http://schemas.microsoft.com/office/drawing/2014/main" id="{479A629C-CFFD-48FD-BFBE-3277D0216C19}"/>
              </a:ext>
            </a:extLst>
          </p:cNvPr>
          <p:cNvSpPr txBox="1"/>
          <p:nvPr/>
        </p:nvSpPr>
        <p:spPr>
          <a:xfrm>
            <a:off x="3586114" y="1549977"/>
            <a:ext cx="77559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/>
              <a:t>Foto</a:t>
            </a:r>
            <a:r>
              <a:rPr lang="sk-SK" dirty="0"/>
              <a:t> 2</a:t>
            </a:r>
          </a:p>
        </p:txBody>
      </p:sp>
      <p:sp>
        <p:nvSpPr>
          <p:cNvPr id="49" name="BlokTextu 48">
            <a:extLst>
              <a:ext uri="{FF2B5EF4-FFF2-40B4-BE49-F238E27FC236}">
                <a16:creationId xmlns:a16="http://schemas.microsoft.com/office/drawing/2014/main" id="{30C5BCF7-A8C6-41D4-98A0-5223B7A87D36}"/>
              </a:ext>
            </a:extLst>
          </p:cNvPr>
          <p:cNvSpPr txBox="1"/>
          <p:nvPr/>
        </p:nvSpPr>
        <p:spPr>
          <a:xfrm>
            <a:off x="7301227" y="1592671"/>
            <a:ext cx="77559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/>
              <a:t>Foto</a:t>
            </a:r>
            <a:r>
              <a:rPr lang="sk-SK" dirty="0"/>
              <a:t> 3</a:t>
            </a:r>
          </a:p>
        </p:txBody>
      </p:sp>
      <p:sp>
        <p:nvSpPr>
          <p:cNvPr id="50" name="Bublina: čiara 49">
            <a:extLst>
              <a:ext uri="{FF2B5EF4-FFF2-40B4-BE49-F238E27FC236}">
                <a16:creationId xmlns:a16="http://schemas.microsoft.com/office/drawing/2014/main" id="{1788C400-8671-4478-9E2E-0B37B90185B6}"/>
              </a:ext>
            </a:extLst>
          </p:cNvPr>
          <p:cNvSpPr/>
          <p:nvPr/>
        </p:nvSpPr>
        <p:spPr>
          <a:xfrm>
            <a:off x="9772649" y="1655679"/>
            <a:ext cx="1685925" cy="612648"/>
          </a:xfrm>
          <a:prstGeom prst="borderCallout1">
            <a:avLst>
              <a:gd name="adj1" fmla="val 37407"/>
              <a:gd name="adj2" fmla="val -423"/>
              <a:gd name="adj3" fmla="val 132711"/>
              <a:gd name="adj4" fmla="val -46808"/>
            </a:avLst>
          </a:prstGeom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rgbClr val="FFC000"/>
                </a:solidFill>
              </a:rPr>
              <a:t>Vyvýšená časť 90 cm</a:t>
            </a:r>
          </a:p>
        </p:txBody>
      </p:sp>
    </p:spTree>
    <p:extLst>
      <p:ext uri="{BB962C8B-B14F-4D97-AF65-F5344CB8AC3E}">
        <p14:creationId xmlns:p14="http://schemas.microsoft.com/office/powerpoint/2010/main" val="337573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5024D449-25A7-45BD-9B38-4EDE854F78F4}"/>
              </a:ext>
            </a:extLst>
          </p:cNvPr>
          <p:cNvSpPr/>
          <p:nvPr/>
        </p:nvSpPr>
        <p:spPr>
          <a:xfrm>
            <a:off x="0" y="6484690"/>
            <a:ext cx="1476462" cy="373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30EFE4EC-FD04-4D71-95A3-7192E317DA22}"/>
              </a:ext>
            </a:extLst>
          </p:cNvPr>
          <p:cNvSpPr txBox="1"/>
          <p:nvPr/>
        </p:nvSpPr>
        <p:spPr>
          <a:xfrm>
            <a:off x="95793" y="222068"/>
            <a:ext cx="7981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>
                <a:solidFill>
                  <a:srgbClr val="0070C0"/>
                </a:solidFill>
                <a:latin typeface="Arial Black" panose="020B0A04020102020204" pitchFamily="34" charset="0"/>
              </a:rPr>
              <a:t>Žiadosť o cenovú ponuku (CP) na obnovu starého hrobu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10315855-92F5-4CDB-88D4-B0A76293F66C}"/>
              </a:ext>
            </a:extLst>
          </p:cNvPr>
          <p:cNvSpPr txBox="1"/>
          <p:nvPr/>
        </p:nvSpPr>
        <p:spPr>
          <a:xfrm>
            <a:off x="95793" y="622178"/>
            <a:ext cx="12006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 dirty="0">
                <a:latin typeface="Arial" panose="020B0604020202020204" pitchFamily="34" charset="0"/>
                <a:cs typeface="Arial" panose="020B0604020202020204" pitchFamily="34" charset="0"/>
              </a:rPr>
              <a:t>Žiadateľ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Čierťaský Stanislav, Horná Trnávka 64, 966 01 Prestavlky, </a:t>
            </a:r>
            <a:r>
              <a:rPr lang="sk-SK" sz="11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0905 462 865, e-mail: 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stanislav.ciertasky@gmail.com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  <a:r>
              <a:rPr lang="sk-SK" sz="1100" b="1" dirty="0">
                <a:latin typeface="Arial" panose="020B0604020202020204" pitchFamily="34" charset="0"/>
                <a:cs typeface="Arial" panose="020B0604020202020204" pitchFamily="34" charset="0"/>
              </a:rPr>
              <a:t>miesto realizácie 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Horná Trnávka, </a:t>
            </a:r>
            <a:r>
              <a:rPr lang="sk-SK" sz="11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</a:t>
            </a:r>
            <a:r>
              <a:rPr lang="sk-SK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Žiar nad Hronom </a:t>
            </a: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C601286-2BFC-4CD6-A315-723DF8F8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4936-038D-472A-89FD-31DC7515ADDD}" type="slidenum">
              <a:rPr lang="sk-SK" smtClean="0"/>
              <a:t>2</a:t>
            </a:fld>
            <a:endParaRPr lang="sk-SK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00348A08-4106-4B6A-8FF2-1B3A7933B32F}"/>
              </a:ext>
            </a:extLst>
          </p:cNvPr>
          <p:cNvSpPr txBox="1"/>
          <p:nvPr/>
        </p:nvSpPr>
        <p:spPr>
          <a:xfrm>
            <a:off x="3714562" y="1523017"/>
            <a:ext cx="3533963" cy="321626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rodina ČIERŤASKÁ</a:t>
            </a:r>
          </a:p>
          <a:p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Čierťaský Stanislav</a:t>
            </a:r>
          </a:p>
          <a:p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1.1.1948 - </a:t>
            </a:r>
            <a:endParaRPr lang="sk-S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Čierťaská Mária</a:t>
            </a:r>
          </a:p>
          <a:p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6.2.1951 -</a:t>
            </a:r>
            <a:endParaRPr lang="sk-S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Čierťaský Jozef</a:t>
            </a:r>
          </a:p>
          <a:p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3.8.1893 - 28.10.1983</a:t>
            </a:r>
            <a:endParaRPr lang="sk-SK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Čierťaská Mária</a:t>
            </a:r>
          </a:p>
          <a:p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19.5.1887- 3.10.1964</a:t>
            </a:r>
          </a:p>
          <a:p>
            <a:endParaRPr lang="sk-SK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Spomíname</a:t>
            </a:r>
          </a:p>
        </p:txBody>
      </p:sp>
      <p:sp>
        <p:nvSpPr>
          <p:cNvPr id="29" name="BlokTextu 28">
            <a:extLst>
              <a:ext uri="{FF2B5EF4-FFF2-40B4-BE49-F238E27FC236}">
                <a16:creationId xmlns:a16="http://schemas.microsoft.com/office/drawing/2014/main" id="{7B7D3656-ABAF-46B6-9E17-E07163F9E9EA}"/>
              </a:ext>
            </a:extLst>
          </p:cNvPr>
          <p:cNvSpPr txBox="1"/>
          <p:nvPr/>
        </p:nvSpPr>
        <p:spPr>
          <a:xfrm>
            <a:off x="311323" y="6187073"/>
            <a:ext cx="9987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CP prosím poslať na e-mail: </a:t>
            </a:r>
            <a:r>
              <a:rPr lang="sk-SK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stanislav.ciertasky@gmail.com</a:t>
            </a:r>
            <a:r>
              <a:rPr lang="sk-SK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; v prípade otázok ma neváhajte kontaktovať </a:t>
            </a: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3F7C9A95-62FE-4867-98F3-9C4AE5950312}"/>
              </a:ext>
            </a:extLst>
          </p:cNvPr>
          <p:cNvSpPr txBox="1"/>
          <p:nvPr/>
        </p:nvSpPr>
        <p:spPr>
          <a:xfrm>
            <a:off x="95793" y="1019212"/>
            <a:ext cx="2305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b="1" u="sng" dirty="0">
                <a:solidFill>
                  <a:srgbClr val="0070C0"/>
                </a:solidFill>
              </a:rPr>
              <a:t>POPIS NA POMNÍK:</a:t>
            </a:r>
            <a:endParaRPr lang="sk-SK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4753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250</Words>
  <Application>Microsoft Office PowerPoint</Application>
  <PresentationFormat>Širokouhlá</PresentationFormat>
  <Paragraphs>32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Motív Office</vt:lpstr>
      <vt:lpstr>Prezentácia programu PowerPoint</vt:lpstr>
      <vt:lpstr>Prezentácia programu PowerPoint</vt:lpstr>
    </vt:vector>
  </TitlesOfParts>
  <Company>Nemak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Ciertasky, Stanislav</dc:creator>
  <cp:lastModifiedBy>Ciertasky, Stanislav</cp:lastModifiedBy>
  <cp:revision>6</cp:revision>
  <dcterms:created xsi:type="dcterms:W3CDTF">2022-12-29T15:47:41Z</dcterms:created>
  <dcterms:modified xsi:type="dcterms:W3CDTF">2023-01-15T09:43:55Z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68b83a-7ad3-4abb-876e-65953668f201_Enabled">
    <vt:lpwstr>true</vt:lpwstr>
  </property>
  <property fmtid="{D5CDD505-2E9C-101B-9397-08002B2CF9AE}" pid="3" name="MSIP_Label_ff68b83a-7ad3-4abb-876e-65953668f201_SetDate">
    <vt:lpwstr>2022-12-29T15:47:41Z</vt:lpwstr>
  </property>
  <property fmtid="{D5CDD505-2E9C-101B-9397-08002B2CF9AE}" pid="4" name="MSIP_Label_ff68b83a-7ad3-4abb-876e-65953668f201_Method">
    <vt:lpwstr>Standard</vt:lpwstr>
  </property>
  <property fmtid="{D5CDD505-2E9C-101B-9397-08002B2CF9AE}" pid="5" name="MSIP_Label_ff68b83a-7ad3-4abb-876e-65953668f201_Name">
    <vt:lpwstr>ff68b83a-7ad3-4abb-876e-65953668f201</vt:lpwstr>
  </property>
  <property fmtid="{D5CDD505-2E9C-101B-9397-08002B2CF9AE}" pid="6" name="MSIP_Label_ff68b83a-7ad3-4abb-876e-65953668f201_SiteId">
    <vt:lpwstr>bdef9893-87ef-40e4-97a4-c7d985698696</vt:lpwstr>
  </property>
  <property fmtid="{D5CDD505-2E9C-101B-9397-08002B2CF9AE}" pid="7" name="MSIP_Label_ff68b83a-7ad3-4abb-876e-65953668f201_ActionId">
    <vt:lpwstr>66b13ebb-3a6b-418d-819b-48e829e62ef0</vt:lpwstr>
  </property>
  <property fmtid="{D5CDD505-2E9C-101B-9397-08002B2CF9AE}" pid="8" name="MSIP_Label_ff68b83a-7ad3-4abb-876e-65953668f201_ContentBits">
    <vt:lpwstr>2</vt:lpwstr>
  </property>
  <property fmtid="{D5CDD505-2E9C-101B-9397-08002B2CF9AE}" pid="9" name="ClassificationContentMarkingFooterLocations">
    <vt:lpwstr>Motív Office:8</vt:lpwstr>
  </property>
  <property fmtid="{D5CDD505-2E9C-101B-9397-08002B2CF9AE}" pid="10" name="ClassificationContentMarkingFooterText">
    <vt:lpwstr>©Nemak | Internal</vt:lpwstr>
  </property>
</Properties>
</file>