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42" autoAdjust="0"/>
  </p:normalViewPr>
  <p:slideViewPr>
    <p:cSldViewPr>
      <p:cViewPr varScale="1">
        <p:scale>
          <a:sx n="106" d="100"/>
          <a:sy n="106" d="100"/>
        </p:scale>
        <p:origin x="176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Upravte štýl predlohy podnadpisov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5D2A-DB71-4CB0-B342-76AD6434A16B}" type="datetimeFigureOut">
              <a:rPr lang="sk-SK" smtClean="0"/>
              <a:pPr/>
              <a:t>27. 5. 2021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AF760-FA6F-46F0-8BC4-E39BBD141C91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11928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5D2A-DB71-4CB0-B342-76AD6434A16B}" type="datetimeFigureOut">
              <a:rPr lang="sk-SK" smtClean="0"/>
              <a:pPr/>
              <a:t>27. 5. 2021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AF760-FA6F-46F0-8BC4-E39BBD141C91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88785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5D2A-DB71-4CB0-B342-76AD6434A16B}" type="datetimeFigureOut">
              <a:rPr lang="sk-SK" smtClean="0"/>
              <a:pPr/>
              <a:t>27. 5. 2021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AF760-FA6F-46F0-8BC4-E39BBD141C91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51772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5D2A-DB71-4CB0-B342-76AD6434A16B}" type="datetimeFigureOut">
              <a:rPr lang="sk-SK" smtClean="0"/>
              <a:pPr/>
              <a:t>27. 5. 2021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AF760-FA6F-46F0-8BC4-E39BBD141C91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17670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5D2A-DB71-4CB0-B342-76AD6434A16B}" type="datetimeFigureOut">
              <a:rPr lang="sk-SK" smtClean="0"/>
              <a:pPr/>
              <a:t>27. 5. 2021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AF760-FA6F-46F0-8BC4-E39BBD141C91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59410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5D2A-DB71-4CB0-B342-76AD6434A16B}" type="datetimeFigureOut">
              <a:rPr lang="sk-SK" smtClean="0"/>
              <a:pPr/>
              <a:t>27. 5. 2021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AF760-FA6F-46F0-8BC4-E39BBD141C91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2901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5D2A-DB71-4CB0-B342-76AD6434A16B}" type="datetimeFigureOut">
              <a:rPr lang="sk-SK" smtClean="0"/>
              <a:pPr/>
              <a:t>27. 5. 2021</a:t>
            </a:fld>
            <a:endParaRPr lang="sk-SK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AF760-FA6F-46F0-8BC4-E39BBD141C91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10739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5D2A-DB71-4CB0-B342-76AD6434A16B}" type="datetimeFigureOut">
              <a:rPr lang="sk-SK" smtClean="0"/>
              <a:pPr/>
              <a:t>27. 5. 2021</a:t>
            </a:fld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AF760-FA6F-46F0-8BC4-E39BBD141C91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49887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5D2A-DB71-4CB0-B342-76AD6434A16B}" type="datetimeFigureOut">
              <a:rPr lang="sk-SK" smtClean="0"/>
              <a:pPr/>
              <a:t>27. 5. 2021</a:t>
            </a:fld>
            <a:endParaRPr lang="sk-SK" dirty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AF760-FA6F-46F0-8BC4-E39BBD141C91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98065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5D2A-DB71-4CB0-B342-76AD6434A16B}" type="datetimeFigureOut">
              <a:rPr lang="sk-SK" smtClean="0"/>
              <a:pPr/>
              <a:t>27. 5. 2021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AF760-FA6F-46F0-8BC4-E39BBD141C91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72433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5D2A-DB71-4CB0-B342-76AD6434A16B}" type="datetimeFigureOut">
              <a:rPr lang="sk-SK" smtClean="0"/>
              <a:pPr/>
              <a:t>27. 5. 2021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AF760-FA6F-46F0-8BC4-E39BBD141C91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78461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C5D2A-DB71-4CB0-B342-76AD6434A16B}" type="datetimeFigureOut">
              <a:rPr lang="sk-SK" smtClean="0"/>
              <a:pPr/>
              <a:t>27. 5. 2021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AF760-FA6F-46F0-8BC4-E39BBD141C91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7" name="MSIPCMContentMarking" descr="{&quot;HashCode&quot;:-750981487,&quot;Placement&quot;:&quot;Footer&quot;,&quot;Top&quot;:519.343,&quot;Left&quot;:0.0,&quot;SlideWidth&quot;:720,&quot;SlideHeight&quot;:540}">
            <a:extLst>
              <a:ext uri="{FF2B5EF4-FFF2-40B4-BE49-F238E27FC236}">
                <a16:creationId xmlns:a16="http://schemas.microsoft.com/office/drawing/2014/main" id="{9A852C8E-7CB2-41CB-B4B8-9810CFFA19C9}"/>
              </a:ext>
            </a:extLst>
          </p:cNvPr>
          <p:cNvSpPr txBox="1"/>
          <p:nvPr userDrawn="1"/>
        </p:nvSpPr>
        <p:spPr>
          <a:xfrm>
            <a:off x="0" y="6595656"/>
            <a:ext cx="1282974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sk-SK" sz="1000">
                <a:solidFill>
                  <a:srgbClr val="000000"/>
                </a:solidFill>
                <a:latin typeface="Calibri" panose="020F0502020204030204" pitchFamily="34" charset="0"/>
              </a:rPr>
              <a:t>©Nemak | Internal</a:t>
            </a:r>
          </a:p>
        </p:txBody>
      </p:sp>
    </p:spTree>
    <p:extLst>
      <p:ext uri="{BB962C8B-B14F-4D97-AF65-F5344CB8AC3E}">
        <p14:creationId xmlns:p14="http://schemas.microsoft.com/office/powerpoint/2010/main" val="4194980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stanislav.ciertasky@gmail.com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03648" y="5589240"/>
            <a:ext cx="7488832" cy="648072"/>
          </a:xfrm>
        </p:spPr>
        <p:txBody>
          <a:bodyPr>
            <a:normAutofit fontScale="90000"/>
          </a:bodyPr>
          <a:lstStyle/>
          <a:p>
            <a:r>
              <a:rPr lang="sk-SK" dirty="0"/>
              <a:t>Dom H. Trnávka – pôdorys </a:t>
            </a:r>
          </a:p>
        </p:txBody>
      </p:sp>
      <p:grpSp>
        <p:nvGrpSpPr>
          <p:cNvPr id="31" name="Skupina 30"/>
          <p:cNvGrpSpPr/>
          <p:nvPr/>
        </p:nvGrpSpPr>
        <p:grpSpPr>
          <a:xfrm>
            <a:off x="2699792" y="1268760"/>
            <a:ext cx="5904656" cy="2880320"/>
            <a:chOff x="539552" y="1124744"/>
            <a:chExt cx="5904656" cy="2880320"/>
          </a:xfrm>
        </p:grpSpPr>
        <p:sp>
          <p:nvSpPr>
            <p:cNvPr id="4" name="Obdĺžnik 3"/>
            <p:cNvSpPr/>
            <p:nvPr/>
          </p:nvSpPr>
          <p:spPr>
            <a:xfrm>
              <a:off x="539552" y="1700808"/>
              <a:ext cx="3384376" cy="2304256"/>
            </a:xfrm>
            <a:prstGeom prst="rect">
              <a:avLst/>
            </a:prstGeom>
            <a:pattFill prst="ltUpDiag">
              <a:fgClr>
                <a:schemeClr val="accent1"/>
              </a:fgClr>
              <a:bgClr>
                <a:schemeClr val="bg1"/>
              </a:bgClr>
            </a:patt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dirty="0">
                  <a:solidFill>
                    <a:schemeClr val="tx1"/>
                  </a:solidFill>
                </a:rPr>
                <a:t>DOM - stará časť</a:t>
              </a:r>
            </a:p>
          </p:txBody>
        </p:sp>
        <p:sp>
          <p:nvSpPr>
            <p:cNvPr id="5" name="Obdĺžnik 4"/>
            <p:cNvSpPr/>
            <p:nvPr/>
          </p:nvSpPr>
          <p:spPr>
            <a:xfrm>
              <a:off x="3950111" y="1700808"/>
              <a:ext cx="1774017" cy="2304256"/>
            </a:xfrm>
            <a:prstGeom prst="rect">
              <a:avLst/>
            </a:prstGeom>
            <a:pattFill prst="horzBrick">
              <a:fgClr>
                <a:schemeClr val="accent1">
                  <a:lumMod val="40000"/>
                  <a:lumOff val="60000"/>
                </a:schemeClr>
              </a:fgClr>
              <a:bgClr>
                <a:schemeClr val="bg1"/>
              </a:bgClr>
            </a:patt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200" b="1" i="1" dirty="0">
                  <a:solidFill>
                    <a:schemeClr val="tx1"/>
                  </a:solidFill>
                </a:rPr>
                <a:t>DOM - prístavba</a:t>
              </a:r>
            </a:p>
          </p:txBody>
        </p:sp>
        <p:cxnSp>
          <p:nvCxnSpPr>
            <p:cNvPr id="8" name="Rovná spojnica 7"/>
            <p:cNvCxnSpPr/>
            <p:nvPr/>
          </p:nvCxnSpPr>
          <p:spPr>
            <a:xfrm>
              <a:off x="3950111" y="1412776"/>
              <a:ext cx="0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ovná spojnica 9"/>
            <p:cNvCxnSpPr/>
            <p:nvPr/>
          </p:nvCxnSpPr>
          <p:spPr>
            <a:xfrm>
              <a:off x="5724128" y="1412776"/>
              <a:ext cx="0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ovná spojovacia šípka 12"/>
            <p:cNvCxnSpPr/>
            <p:nvPr/>
          </p:nvCxnSpPr>
          <p:spPr>
            <a:xfrm>
              <a:off x="3950111" y="1484784"/>
              <a:ext cx="1774017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ovná spojovacia šípka 13"/>
            <p:cNvCxnSpPr/>
            <p:nvPr/>
          </p:nvCxnSpPr>
          <p:spPr>
            <a:xfrm flipH="1">
              <a:off x="6228183" y="1700808"/>
              <a:ext cx="1" cy="230425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ovná spojnica 18"/>
            <p:cNvCxnSpPr/>
            <p:nvPr/>
          </p:nvCxnSpPr>
          <p:spPr>
            <a:xfrm>
              <a:off x="5724128" y="1700808"/>
              <a:ext cx="631800" cy="83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ovná spojnica 20"/>
            <p:cNvCxnSpPr/>
            <p:nvPr/>
          </p:nvCxnSpPr>
          <p:spPr>
            <a:xfrm>
              <a:off x="5868144" y="4005064"/>
              <a:ext cx="36004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Obdĺžnik 2"/>
            <p:cNvSpPr/>
            <p:nvPr/>
          </p:nvSpPr>
          <p:spPr>
            <a:xfrm rot="5400000">
              <a:off x="5976156" y="2600908"/>
              <a:ext cx="648072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400" b="1" dirty="0">
                  <a:solidFill>
                    <a:schemeClr val="tx1"/>
                  </a:solidFill>
                </a:rPr>
                <a:t>5,6 m</a:t>
              </a:r>
            </a:p>
          </p:txBody>
        </p:sp>
        <p:sp>
          <p:nvSpPr>
            <p:cNvPr id="15" name="Obdĺžnik 14"/>
            <p:cNvSpPr/>
            <p:nvPr/>
          </p:nvSpPr>
          <p:spPr>
            <a:xfrm>
              <a:off x="4716016" y="1124744"/>
              <a:ext cx="648072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400" b="1" dirty="0">
                  <a:solidFill>
                    <a:schemeClr val="tx1"/>
                  </a:solidFill>
                </a:rPr>
                <a:t>7,0 m</a:t>
              </a:r>
            </a:p>
          </p:txBody>
        </p:sp>
        <p:cxnSp>
          <p:nvCxnSpPr>
            <p:cNvPr id="18" name="Rovná spojnica 17"/>
            <p:cNvCxnSpPr/>
            <p:nvPr/>
          </p:nvCxnSpPr>
          <p:spPr>
            <a:xfrm>
              <a:off x="3950111" y="3068960"/>
              <a:ext cx="1774017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bdĺžnik 22"/>
            <p:cNvSpPr/>
            <p:nvPr/>
          </p:nvSpPr>
          <p:spPr>
            <a:xfrm>
              <a:off x="4470533" y="3356992"/>
              <a:ext cx="877187" cy="3600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400" b="1" dirty="0">
                  <a:solidFill>
                    <a:schemeClr val="tx1"/>
                  </a:solidFill>
                </a:rPr>
                <a:t>Záhradné sedenie</a:t>
              </a:r>
            </a:p>
          </p:txBody>
        </p:sp>
        <p:sp>
          <p:nvSpPr>
            <p:cNvPr id="24" name="Ovál 23"/>
            <p:cNvSpPr/>
            <p:nvPr/>
          </p:nvSpPr>
          <p:spPr>
            <a:xfrm>
              <a:off x="3923928" y="1916832"/>
              <a:ext cx="648071" cy="6120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800" dirty="0">
                  <a:solidFill>
                    <a:schemeClr val="tx1"/>
                  </a:solidFill>
                </a:rPr>
                <a:t>Schodi- sko</a:t>
              </a:r>
            </a:p>
          </p:txBody>
        </p:sp>
      </p:grpSp>
      <p:sp>
        <p:nvSpPr>
          <p:cNvPr id="32" name="Pravouhlý trojuholník 31"/>
          <p:cNvSpPr/>
          <p:nvPr/>
        </p:nvSpPr>
        <p:spPr>
          <a:xfrm>
            <a:off x="6125084" y="3004038"/>
            <a:ext cx="180019" cy="216024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cxnSp>
        <p:nvCxnSpPr>
          <p:cNvPr id="34" name="Rovná spojnica 33"/>
          <p:cNvCxnSpPr/>
          <p:nvPr/>
        </p:nvCxnSpPr>
        <p:spPr>
          <a:xfrm flipV="1">
            <a:off x="6629139" y="2752010"/>
            <a:ext cx="0" cy="4539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ovná spojnica 35"/>
          <p:cNvCxnSpPr/>
          <p:nvPr/>
        </p:nvCxnSpPr>
        <p:spPr>
          <a:xfrm flipH="1">
            <a:off x="6008688" y="2768956"/>
            <a:ext cx="620451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bdĺžnik 45"/>
          <p:cNvSpPr/>
          <p:nvPr/>
        </p:nvSpPr>
        <p:spPr>
          <a:xfrm>
            <a:off x="3203848" y="4653136"/>
            <a:ext cx="2592287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400" b="1" dirty="0">
                <a:solidFill>
                  <a:schemeClr val="tx1"/>
                </a:solidFill>
              </a:rPr>
              <a:t>dvor</a:t>
            </a:r>
          </a:p>
        </p:txBody>
      </p:sp>
      <p:sp>
        <p:nvSpPr>
          <p:cNvPr id="47" name="Obdĺžnik 46"/>
          <p:cNvSpPr/>
          <p:nvPr/>
        </p:nvSpPr>
        <p:spPr>
          <a:xfrm>
            <a:off x="179512" y="980728"/>
            <a:ext cx="539552" cy="55446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sk-SK" sz="4000" dirty="0"/>
              <a:t>cesta</a:t>
            </a:r>
          </a:p>
        </p:txBody>
      </p:sp>
      <p:sp>
        <p:nvSpPr>
          <p:cNvPr id="35" name="Obdĺžnik 34"/>
          <p:cNvSpPr/>
          <p:nvPr/>
        </p:nvSpPr>
        <p:spPr>
          <a:xfrm>
            <a:off x="1763688" y="1844824"/>
            <a:ext cx="936104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Garáže</a:t>
            </a:r>
          </a:p>
        </p:txBody>
      </p:sp>
      <p:cxnSp>
        <p:nvCxnSpPr>
          <p:cNvPr id="41" name="Rovná spojovacia šípka 40"/>
          <p:cNvCxnSpPr/>
          <p:nvPr/>
        </p:nvCxnSpPr>
        <p:spPr>
          <a:xfrm>
            <a:off x="2700168" y="1628800"/>
            <a:ext cx="3384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ovná spojnica 47"/>
          <p:cNvCxnSpPr/>
          <p:nvPr/>
        </p:nvCxnSpPr>
        <p:spPr>
          <a:xfrm>
            <a:off x="2699792" y="1556792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ovná spojnica 48"/>
          <p:cNvCxnSpPr/>
          <p:nvPr/>
        </p:nvCxnSpPr>
        <p:spPr>
          <a:xfrm>
            <a:off x="1763688" y="1556792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ovná spojovacia šípka 50"/>
          <p:cNvCxnSpPr/>
          <p:nvPr/>
        </p:nvCxnSpPr>
        <p:spPr>
          <a:xfrm>
            <a:off x="1763688" y="1628800"/>
            <a:ext cx="93610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bdĺžnik 52"/>
          <p:cNvSpPr/>
          <p:nvPr/>
        </p:nvSpPr>
        <p:spPr>
          <a:xfrm>
            <a:off x="1979712" y="1268760"/>
            <a:ext cx="648072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400" b="1" dirty="0">
                <a:solidFill>
                  <a:schemeClr val="tx1"/>
                </a:solidFill>
              </a:rPr>
              <a:t>5,2 m</a:t>
            </a:r>
          </a:p>
        </p:txBody>
      </p:sp>
      <p:sp>
        <p:nvSpPr>
          <p:cNvPr id="54" name="Obdĺžnik 53"/>
          <p:cNvSpPr/>
          <p:nvPr/>
        </p:nvSpPr>
        <p:spPr>
          <a:xfrm>
            <a:off x="4067944" y="1196752"/>
            <a:ext cx="936104" cy="351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400" b="1" dirty="0">
                <a:solidFill>
                  <a:schemeClr val="tx1"/>
                </a:solidFill>
              </a:rPr>
              <a:t>14,2 m</a:t>
            </a:r>
          </a:p>
        </p:txBody>
      </p:sp>
      <p:sp>
        <p:nvSpPr>
          <p:cNvPr id="55" name="Nadpis 1"/>
          <p:cNvSpPr txBox="1">
            <a:spLocks/>
          </p:cNvSpPr>
          <p:nvPr/>
        </p:nvSpPr>
        <p:spPr>
          <a:xfrm>
            <a:off x="0" y="188640"/>
            <a:ext cx="91440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2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Podklady – plynová pec</a:t>
            </a:r>
          </a:p>
        </p:txBody>
      </p:sp>
    </p:spTree>
    <p:extLst>
      <p:ext uri="{BB962C8B-B14F-4D97-AF65-F5344CB8AC3E}">
        <p14:creationId xmlns:p14="http://schemas.microsoft.com/office/powerpoint/2010/main" val="2615662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725144"/>
            <a:ext cx="9144000" cy="648072"/>
          </a:xfrm>
        </p:spPr>
        <p:txBody>
          <a:bodyPr>
            <a:normAutofit fontScale="90000"/>
          </a:bodyPr>
          <a:lstStyle/>
          <a:p>
            <a:r>
              <a:rPr lang="sk-SK" dirty="0"/>
              <a:t>Dom H. Trnávka – bočný pohľad z dvora</a:t>
            </a:r>
          </a:p>
        </p:txBody>
      </p:sp>
      <p:grpSp>
        <p:nvGrpSpPr>
          <p:cNvPr id="32" name="Skupina 31"/>
          <p:cNvGrpSpPr/>
          <p:nvPr/>
        </p:nvGrpSpPr>
        <p:grpSpPr>
          <a:xfrm>
            <a:off x="1825875" y="1412776"/>
            <a:ext cx="5328592" cy="3361888"/>
            <a:chOff x="709751" y="2132856"/>
            <a:chExt cx="5328592" cy="3361888"/>
          </a:xfrm>
        </p:grpSpPr>
        <p:sp>
          <p:nvSpPr>
            <p:cNvPr id="4" name="Obdĺžnik 3"/>
            <p:cNvSpPr/>
            <p:nvPr/>
          </p:nvSpPr>
          <p:spPr>
            <a:xfrm>
              <a:off x="709751" y="2636912"/>
              <a:ext cx="3384376" cy="1800200"/>
            </a:xfrm>
            <a:prstGeom prst="rect">
              <a:avLst/>
            </a:prstGeom>
            <a:pattFill prst="ltUpDiag">
              <a:fgClr>
                <a:schemeClr val="accent1"/>
              </a:fgClr>
              <a:bgClr>
                <a:schemeClr val="bg1"/>
              </a:bgClr>
            </a:patt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sk-SK" dirty="0">
                <a:solidFill>
                  <a:schemeClr val="tx1"/>
                </a:solidFill>
              </a:endParaRPr>
            </a:p>
          </p:txBody>
        </p:sp>
        <p:sp>
          <p:nvSpPr>
            <p:cNvPr id="5" name="Obdĺžnik 4"/>
            <p:cNvSpPr/>
            <p:nvPr/>
          </p:nvSpPr>
          <p:spPr>
            <a:xfrm>
              <a:off x="4120310" y="2636912"/>
              <a:ext cx="1918033" cy="1800200"/>
            </a:xfrm>
            <a:prstGeom prst="rect">
              <a:avLst/>
            </a:prstGeom>
            <a:pattFill prst="horzBrick">
              <a:fgClr>
                <a:schemeClr val="tx2">
                  <a:lumMod val="20000"/>
                  <a:lumOff val="80000"/>
                </a:schemeClr>
              </a:fgClr>
              <a:bgClr>
                <a:schemeClr val="bg1"/>
              </a:bgClr>
            </a:patt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sk-SK" dirty="0">
                <a:solidFill>
                  <a:schemeClr val="tx1"/>
                </a:solidFill>
              </a:endParaRPr>
            </a:p>
          </p:txBody>
        </p:sp>
        <p:cxnSp>
          <p:nvCxnSpPr>
            <p:cNvPr id="8" name="Rovná spojnica 7"/>
            <p:cNvCxnSpPr/>
            <p:nvPr/>
          </p:nvCxnSpPr>
          <p:spPr>
            <a:xfrm>
              <a:off x="737802" y="5032216"/>
              <a:ext cx="0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ovná spojnica 9"/>
            <p:cNvCxnSpPr/>
            <p:nvPr/>
          </p:nvCxnSpPr>
          <p:spPr>
            <a:xfrm>
              <a:off x="2725975" y="4941168"/>
              <a:ext cx="0" cy="4095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ovná spojovacia šípka 12"/>
            <p:cNvCxnSpPr/>
            <p:nvPr/>
          </p:nvCxnSpPr>
          <p:spPr>
            <a:xfrm>
              <a:off x="709751" y="5229200"/>
              <a:ext cx="2016224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bdĺžnik 17"/>
            <p:cNvSpPr/>
            <p:nvPr/>
          </p:nvSpPr>
          <p:spPr>
            <a:xfrm>
              <a:off x="1295636" y="5206712"/>
              <a:ext cx="648072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400" b="1" dirty="0">
                  <a:solidFill>
                    <a:schemeClr val="tx1"/>
                  </a:solidFill>
                </a:rPr>
                <a:t>7,6 m</a:t>
              </a:r>
            </a:p>
          </p:txBody>
        </p:sp>
        <p:sp>
          <p:nvSpPr>
            <p:cNvPr id="9" name="Lichobežník 8"/>
            <p:cNvSpPr/>
            <p:nvPr/>
          </p:nvSpPr>
          <p:spPr>
            <a:xfrm>
              <a:off x="709751" y="2132856"/>
              <a:ext cx="5328592" cy="432048"/>
            </a:xfrm>
            <a:prstGeom prst="trapezoid">
              <a:avLst/>
            </a:prstGeom>
            <a:pattFill prst="shingle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2800" dirty="0">
                  <a:solidFill>
                    <a:schemeClr val="tx1"/>
                  </a:solidFill>
                </a:rPr>
                <a:t>Strecha sedlová</a:t>
              </a:r>
            </a:p>
          </p:txBody>
        </p:sp>
        <p:cxnSp>
          <p:nvCxnSpPr>
            <p:cNvPr id="22" name="Rovná spojnica 21"/>
            <p:cNvCxnSpPr>
              <a:stCxn id="4" idx="1"/>
            </p:cNvCxnSpPr>
            <p:nvPr/>
          </p:nvCxnSpPr>
          <p:spPr>
            <a:xfrm flipV="1">
              <a:off x="709751" y="3519391"/>
              <a:ext cx="5302409" cy="1762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bdĺžnik 27"/>
            <p:cNvSpPr/>
            <p:nvPr/>
          </p:nvSpPr>
          <p:spPr>
            <a:xfrm>
              <a:off x="4031940" y="3681028"/>
              <a:ext cx="1891849" cy="2520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sk-SK" b="1" dirty="0">
                  <a:solidFill>
                    <a:schemeClr val="tx1"/>
                  </a:solidFill>
                </a:rPr>
                <a:t>Prístavba</a:t>
              </a:r>
            </a:p>
          </p:txBody>
        </p:sp>
      </p:grpSp>
      <p:sp>
        <p:nvSpPr>
          <p:cNvPr id="34" name="Obdĺžnik 33"/>
          <p:cNvSpPr/>
          <p:nvPr/>
        </p:nvSpPr>
        <p:spPr>
          <a:xfrm>
            <a:off x="899592" y="2852936"/>
            <a:ext cx="93610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Garáže</a:t>
            </a:r>
          </a:p>
        </p:txBody>
      </p:sp>
      <p:sp>
        <p:nvSpPr>
          <p:cNvPr id="37" name="Obdĺžnik 36"/>
          <p:cNvSpPr/>
          <p:nvPr/>
        </p:nvSpPr>
        <p:spPr>
          <a:xfrm>
            <a:off x="2555776" y="2204864"/>
            <a:ext cx="1891849" cy="2520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sk-SK" b="1" dirty="0">
                <a:solidFill>
                  <a:schemeClr val="tx1"/>
                </a:solidFill>
              </a:rPr>
              <a:t>Stará časť</a:t>
            </a:r>
          </a:p>
        </p:txBody>
      </p:sp>
      <p:sp>
        <p:nvSpPr>
          <p:cNvPr id="43" name="Vývojový diagram: ručný vstup 42"/>
          <p:cNvSpPr/>
          <p:nvPr/>
        </p:nvSpPr>
        <p:spPr>
          <a:xfrm rot="10800000">
            <a:off x="1835696" y="3673977"/>
            <a:ext cx="2016224" cy="720080"/>
          </a:xfrm>
          <a:prstGeom prst="flowChartManualInpu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 anchorCtr="0"/>
          <a:lstStyle/>
          <a:p>
            <a:pPr algn="ctr"/>
            <a:r>
              <a:rPr lang="sk-SK" dirty="0"/>
              <a:t>Piv-nice</a:t>
            </a:r>
          </a:p>
        </p:txBody>
      </p:sp>
      <p:sp>
        <p:nvSpPr>
          <p:cNvPr id="16" name="Nadpis 1">
            <a:extLst>
              <a:ext uri="{FF2B5EF4-FFF2-40B4-BE49-F238E27FC236}">
                <a16:creationId xmlns:a16="http://schemas.microsoft.com/office/drawing/2014/main" id="{D3EF6324-30F8-42F2-8306-9132003216EA}"/>
              </a:ext>
            </a:extLst>
          </p:cNvPr>
          <p:cNvSpPr txBox="1">
            <a:spLocks/>
          </p:cNvSpPr>
          <p:nvPr/>
        </p:nvSpPr>
        <p:spPr>
          <a:xfrm>
            <a:off x="0" y="188640"/>
            <a:ext cx="91440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2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Podklady – plynová pec</a:t>
            </a:r>
          </a:p>
        </p:txBody>
      </p:sp>
    </p:spTree>
    <p:extLst>
      <p:ext uri="{BB962C8B-B14F-4D97-AF65-F5344CB8AC3E}">
        <p14:creationId xmlns:p14="http://schemas.microsoft.com/office/powerpoint/2010/main" val="1987387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6F2E4047-0334-4A04-B848-4EB3249062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318" y="1124744"/>
            <a:ext cx="4253363" cy="23925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8C8322C2-949E-4E62-9B2E-06B96998E7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28" r="11455"/>
          <a:stretch/>
        </p:blipFill>
        <p:spPr>
          <a:xfrm>
            <a:off x="2380804" y="3689199"/>
            <a:ext cx="4382389" cy="29801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FD9CE084-973F-4434-95F6-46361DA2CAD9}"/>
              </a:ext>
            </a:extLst>
          </p:cNvPr>
          <p:cNvSpPr txBox="1">
            <a:spLocks/>
          </p:cNvSpPr>
          <p:nvPr/>
        </p:nvSpPr>
        <p:spPr>
          <a:xfrm>
            <a:off x="0" y="188640"/>
            <a:ext cx="91440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2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Podklady – plynová pec</a:t>
            </a:r>
          </a:p>
        </p:txBody>
      </p:sp>
      <p:sp>
        <p:nvSpPr>
          <p:cNvPr id="9" name="Obdĺžnik: zaoblené rohy 8">
            <a:extLst>
              <a:ext uri="{FF2B5EF4-FFF2-40B4-BE49-F238E27FC236}">
                <a16:creationId xmlns:a16="http://schemas.microsoft.com/office/drawing/2014/main" id="{FF4231CC-1D7A-4D8A-9005-8C09E300DB46}"/>
              </a:ext>
            </a:extLst>
          </p:cNvPr>
          <p:cNvSpPr/>
          <p:nvPr/>
        </p:nvSpPr>
        <p:spPr>
          <a:xfrm>
            <a:off x="3779912" y="1196752"/>
            <a:ext cx="1512168" cy="187220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B331ED76-293C-4ED2-96E8-0BA3316E5408}"/>
              </a:ext>
            </a:extLst>
          </p:cNvPr>
          <p:cNvSpPr txBox="1"/>
          <p:nvPr/>
        </p:nvSpPr>
        <p:spPr>
          <a:xfrm>
            <a:off x="2565873" y="3404603"/>
            <a:ext cx="401225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dirty="0"/>
              <a:t>Terajšia plynová pec – </a:t>
            </a:r>
            <a:r>
              <a:rPr lang="sk-SK" dirty="0" err="1"/>
              <a:t>Protherm</a:t>
            </a:r>
            <a:r>
              <a:rPr lang="sk-SK" dirty="0"/>
              <a:t> Medveď</a:t>
            </a:r>
          </a:p>
        </p:txBody>
      </p:sp>
    </p:spTree>
    <p:extLst>
      <p:ext uri="{BB962C8B-B14F-4D97-AF65-F5344CB8AC3E}">
        <p14:creationId xmlns:p14="http://schemas.microsoft.com/office/powerpoint/2010/main" val="251832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1520" y="116632"/>
            <a:ext cx="8640960" cy="6696744"/>
          </a:xfrm>
        </p:spPr>
        <p:txBody>
          <a:bodyPr anchor="t">
            <a:normAutofit/>
          </a:bodyPr>
          <a:lstStyle/>
          <a:p>
            <a:pPr algn="l"/>
            <a:r>
              <a:rPr lang="sk-SK" sz="3100" b="1" u="sng" dirty="0"/>
              <a:t>Záver / zhrnutie:</a:t>
            </a:r>
            <a:br>
              <a:rPr lang="sk-SK" sz="4000" dirty="0"/>
            </a:br>
            <a:r>
              <a:rPr lang="sk-SK" sz="2200" dirty="0">
                <a:solidFill>
                  <a:schemeClr val="bg1">
                    <a:lumMod val="65000"/>
                  </a:schemeClr>
                </a:solidFill>
              </a:rPr>
              <a:t>-</a:t>
            </a:r>
            <a:r>
              <a:rPr lang="sk-SK" sz="2200" dirty="0"/>
              <a:t> </a:t>
            </a:r>
            <a:r>
              <a:rPr lang="sk-SK" sz="2200" dirty="0">
                <a:solidFill>
                  <a:schemeClr val="bg1">
                    <a:lumMod val="65000"/>
                  </a:schemeClr>
                </a:solidFill>
              </a:rPr>
              <a:t>garáže – 29,12 m²</a:t>
            </a:r>
            <a:br>
              <a:rPr lang="sk-SK" sz="22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sk-SK" sz="2200" dirty="0"/>
              <a:t>- pivnice – 42,56 m² </a:t>
            </a:r>
            <a:br>
              <a:rPr lang="sk-SK" sz="2200" dirty="0"/>
            </a:br>
            <a:r>
              <a:rPr lang="sk-SK" sz="2200" dirty="0"/>
              <a:t>- prízemie – </a:t>
            </a:r>
            <a:r>
              <a:rPr lang="sk-SK" sz="2200" b="1" dirty="0"/>
              <a:t>79,52</a:t>
            </a:r>
            <a:r>
              <a:rPr lang="sk-SK" sz="2200" dirty="0"/>
              <a:t> m² </a:t>
            </a:r>
            <a:br>
              <a:rPr lang="sk-SK" sz="2200" dirty="0"/>
            </a:br>
            <a:r>
              <a:rPr lang="sk-SK" sz="2200" dirty="0"/>
              <a:t>- poschodie – obývané podkrovie – </a:t>
            </a:r>
            <a:r>
              <a:rPr lang="sk-SK" sz="2200" b="1" dirty="0"/>
              <a:t>79,52</a:t>
            </a:r>
            <a:r>
              <a:rPr lang="sk-SK" sz="2200" dirty="0"/>
              <a:t> m² </a:t>
            </a:r>
            <a:br>
              <a:rPr lang="sk-SK" sz="2200" dirty="0"/>
            </a:br>
            <a:r>
              <a:rPr lang="sk-SK" sz="2200" dirty="0"/>
              <a:t>- prístavba prízemie – </a:t>
            </a:r>
            <a:r>
              <a:rPr lang="sk-SK" sz="2200" b="1" dirty="0"/>
              <a:t>23,1</a:t>
            </a:r>
            <a:r>
              <a:rPr lang="sk-SK" sz="2200" dirty="0"/>
              <a:t> m² </a:t>
            </a:r>
            <a:br>
              <a:rPr lang="sk-SK" sz="2200" dirty="0"/>
            </a:br>
            <a:r>
              <a:rPr lang="sk-SK" sz="2200" dirty="0"/>
              <a:t>(ostatná časť 16,1 m² je vonkajšia časť)</a:t>
            </a:r>
            <a:br>
              <a:rPr lang="sk-SK" sz="2200" dirty="0"/>
            </a:br>
            <a:r>
              <a:rPr lang="sk-SK" sz="2200" dirty="0"/>
              <a:t>- prístavba poschodie – obývané podkrovie – </a:t>
            </a:r>
            <a:r>
              <a:rPr lang="sk-SK" sz="2200" b="1" dirty="0"/>
              <a:t>39,2 </a:t>
            </a:r>
            <a:r>
              <a:rPr lang="sk-SK" sz="2200" dirty="0"/>
              <a:t>m²</a:t>
            </a:r>
            <a:br>
              <a:rPr lang="sk-SK" sz="2200" dirty="0"/>
            </a:br>
            <a:r>
              <a:rPr lang="el-GR" sz="2200" b="1" dirty="0">
                <a:solidFill>
                  <a:srgbClr val="C00000"/>
                </a:solidFill>
              </a:rPr>
              <a:t>Σ</a:t>
            </a:r>
            <a:r>
              <a:rPr lang="sk-SK" sz="2200" b="1" dirty="0">
                <a:solidFill>
                  <a:srgbClr val="C00000"/>
                </a:solidFill>
              </a:rPr>
              <a:t> </a:t>
            </a:r>
            <a:r>
              <a:rPr lang="sk-SK" sz="1800" dirty="0">
                <a:solidFill>
                  <a:srgbClr val="C00000"/>
                </a:solidFill>
              </a:rPr>
              <a:t>(spolu m²) </a:t>
            </a:r>
            <a:r>
              <a:rPr lang="sk-SK" sz="2200" b="1" dirty="0">
                <a:solidFill>
                  <a:srgbClr val="C00000"/>
                </a:solidFill>
              </a:rPr>
              <a:t>222 m² v obytnej zóne</a:t>
            </a:r>
            <a:br>
              <a:rPr lang="sk-SK" sz="2200" dirty="0"/>
            </a:br>
            <a:r>
              <a:rPr lang="sk-SK" sz="2200" dirty="0"/>
              <a:t>- radiátory </a:t>
            </a:r>
            <a:r>
              <a:rPr lang="sk-SK" sz="2200" dirty="0" err="1"/>
              <a:t>Regulus</a:t>
            </a:r>
            <a:br>
              <a:rPr lang="sk-SK" sz="2200" dirty="0"/>
            </a:br>
            <a:r>
              <a:rPr lang="sk-SK" sz="2200" dirty="0"/>
              <a:t>- slnečné kolektory na TUV</a:t>
            </a:r>
            <a:br>
              <a:rPr lang="sk-SK" sz="2200" dirty="0"/>
            </a:br>
            <a:r>
              <a:rPr lang="sk-SK" sz="2200" dirty="0"/>
              <a:t>- mám aj pec na tuhé palivo viď </a:t>
            </a:r>
            <a:r>
              <a:rPr lang="sk-SK" sz="2200" dirty="0" err="1"/>
              <a:t>foto</a:t>
            </a:r>
            <a:r>
              <a:rPr lang="sk-SK" sz="2200" dirty="0"/>
              <a:t> na predošlej strane</a:t>
            </a:r>
            <a:br>
              <a:rPr lang="sk-SK" sz="2800" dirty="0"/>
            </a:br>
            <a:r>
              <a:rPr lang="sk-SK" sz="900" dirty="0"/>
              <a:t>--------------------------------------------------------------------------------------------------------------------------------------------------------------------------------------------------------------------------------</a:t>
            </a:r>
            <a:br>
              <a:rPr lang="sk-SK" sz="2800" dirty="0"/>
            </a:br>
            <a:r>
              <a:rPr lang="sk-SK" sz="1800" dirty="0">
                <a:solidFill>
                  <a:srgbClr val="003300"/>
                </a:solidFill>
              </a:rPr>
              <a:t>- dom postavený v roku 1984</a:t>
            </a:r>
            <a:br>
              <a:rPr lang="sk-SK" sz="1800" dirty="0">
                <a:solidFill>
                  <a:srgbClr val="003300"/>
                </a:solidFill>
              </a:rPr>
            </a:br>
            <a:r>
              <a:rPr lang="sk-SK" sz="1800" dirty="0">
                <a:solidFill>
                  <a:srgbClr val="003300"/>
                </a:solidFill>
              </a:rPr>
              <a:t>- rekonštrukcia (nová strecha, odvodnenie, podlahy...) v roku 2014</a:t>
            </a:r>
            <a:br>
              <a:rPr lang="sk-SK" sz="1800" dirty="0">
                <a:solidFill>
                  <a:srgbClr val="003300"/>
                </a:solidFill>
              </a:rPr>
            </a:br>
            <a:r>
              <a:rPr lang="sk-SK" sz="1800" dirty="0">
                <a:solidFill>
                  <a:srgbClr val="003300"/>
                </a:solidFill>
              </a:rPr>
              <a:t>- strecha šikmá s obývaným podkrovím </a:t>
            </a:r>
            <a:br>
              <a:rPr lang="sk-SK" sz="1800" dirty="0">
                <a:solidFill>
                  <a:srgbClr val="003300"/>
                </a:solidFill>
              </a:rPr>
            </a:br>
            <a:r>
              <a:rPr lang="sk-SK" sz="1800" dirty="0">
                <a:solidFill>
                  <a:srgbClr val="003300"/>
                </a:solidFill>
              </a:rPr>
              <a:t>- nadzemné podlažie je jedno</a:t>
            </a:r>
            <a:br>
              <a:rPr lang="sk-SK" sz="1800" dirty="0">
                <a:solidFill>
                  <a:srgbClr val="003300"/>
                </a:solidFill>
              </a:rPr>
            </a:br>
            <a:r>
              <a:rPr lang="sk-SK" sz="1800" dirty="0">
                <a:solidFill>
                  <a:srgbClr val="003300"/>
                </a:solidFill>
              </a:rPr>
              <a:t>- pivnica do 1/3-2/3</a:t>
            </a:r>
            <a:r>
              <a:rPr lang="sk-SK" sz="800" dirty="0">
                <a:solidFill>
                  <a:srgbClr val="003300"/>
                </a:solidFill>
              </a:rPr>
              <a:t> </a:t>
            </a:r>
            <a:br>
              <a:rPr lang="sk-SK" sz="800" dirty="0">
                <a:solidFill>
                  <a:srgbClr val="003300"/>
                </a:solidFill>
              </a:rPr>
            </a:br>
            <a:r>
              <a:rPr lang="sk-SK" sz="800" dirty="0">
                <a:solidFill>
                  <a:schemeClr val="bg1"/>
                </a:solidFill>
              </a:rPr>
              <a:t>a</a:t>
            </a:r>
            <a:br>
              <a:rPr lang="sk-SK" sz="2800" dirty="0"/>
            </a:br>
            <a:r>
              <a:rPr lang="sk-SK" sz="1300" dirty="0"/>
              <a:t>Majiteľ</a:t>
            </a:r>
            <a:r>
              <a:rPr lang="sk-SK" sz="1300" dirty="0">
                <a:solidFill>
                  <a:srgbClr val="0000FF"/>
                </a:solidFill>
              </a:rPr>
              <a:t> Čierťaský Stanislav, Horná Trnávka 64, 966 01 Prestavlky; </a:t>
            </a:r>
            <a:r>
              <a:rPr lang="sk-SK" sz="1300" dirty="0" err="1"/>
              <a:t>mob</a:t>
            </a:r>
            <a:r>
              <a:rPr lang="sk-SK" sz="1300" dirty="0"/>
              <a:t>.: </a:t>
            </a:r>
            <a:r>
              <a:rPr lang="sk-SK" sz="1300" dirty="0">
                <a:solidFill>
                  <a:srgbClr val="0000FF"/>
                </a:solidFill>
              </a:rPr>
              <a:t>0905462865; </a:t>
            </a:r>
            <a:r>
              <a:rPr lang="sk-SK" sz="1300" dirty="0"/>
              <a:t>e-mail: </a:t>
            </a:r>
            <a:r>
              <a:rPr lang="sk-SK" sz="1300" dirty="0">
                <a:solidFill>
                  <a:srgbClr val="0000FF"/>
                </a:solidFill>
                <a:hlinkClick r:id="rId2"/>
              </a:rPr>
              <a:t>stanislav.ciertasky@gmail.com</a:t>
            </a:r>
            <a:r>
              <a:rPr lang="sk-SK" sz="1300" dirty="0">
                <a:solidFill>
                  <a:srgbClr val="0000FF"/>
                </a:solidFill>
              </a:rPr>
              <a:t> </a:t>
            </a:r>
            <a:br>
              <a:rPr lang="sk-SK" sz="1300" dirty="0">
                <a:solidFill>
                  <a:srgbClr val="0000FF"/>
                </a:solidFill>
              </a:rPr>
            </a:br>
            <a:endParaRPr lang="sk-SK" sz="2000" dirty="0">
              <a:solidFill>
                <a:srgbClr val="0000FF"/>
              </a:solidFill>
            </a:endParaRP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4CC676DA-AEA8-4D22-885A-4E78461639AD}"/>
              </a:ext>
            </a:extLst>
          </p:cNvPr>
          <p:cNvSpPr txBox="1"/>
          <p:nvPr/>
        </p:nvSpPr>
        <p:spPr>
          <a:xfrm>
            <a:off x="0" y="6273225"/>
            <a:ext cx="91440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k-SK" sz="1600" b="1" dirty="0">
                <a:solidFill>
                  <a:schemeClr val="tx1"/>
                </a:solidFill>
              </a:rPr>
              <a:t>Zadanie</a:t>
            </a:r>
            <a:r>
              <a:rPr lang="sk-SK" sz="1600" dirty="0">
                <a:solidFill>
                  <a:schemeClr val="tx1"/>
                </a:solidFill>
              </a:rPr>
              <a:t> – navrhnúť podľa podkladov na tejto a predošlých stranách plynovú pec aj s ohrevom TUV na rod. dom s cca 222 m² aj s komplet montážou a záručným a pozáručným servisom. Prosím o vypracovanie CP.  </a:t>
            </a:r>
          </a:p>
        </p:txBody>
      </p:sp>
    </p:spTree>
    <p:extLst>
      <p:ext uri="{BB962C8B-B14F-4D97-AF65-F5344CB8AC3E}">
        <p14:creationId xmlns:p14="http://schemas.microsoft.com/office/powerpoint/2010/main" val="4039767171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265</Words>
  <Application>Microsoft Office PowerPoint</Application>
  <PresentationFormat>Prezentácia na obrazovke (4:3)</PresentationFormat>
  <Paragraphs>25</Paragraphs>
  <Slides>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4</vt:i4>
      </vt:variant>
    </vt:vector>
  </HeadingPairs>
  <TitlesOfParts>
    <vt:vector size="8" baseType="lpstr">
      <vt:lpstr>Arial</vt:lpstr>
      <vt:lpstr>Arial Black</vt:lpstr>
      <vt:lpstr>Calibri</vt:lpstr>
      <vt:lpstr>Motív Office</vt:lpstr>
      <vt:lpstr>Dom H. Trnávka – pôdorys </vt:lpstr>
      <vt:lpstr>Dom H. Trnávka – bočný pohľad z dvora</vt:lpstr>
      <vt:lpstr>Prezentácia programu PowerPoint</vt:lpstr>
      <vt:lpstr>Záver / zhrnutie: - garáže – 29,12 m² - pivnice – 42,56 m²  - prízemie – 79,52 m²  - poschodie – obývané podkrovie – 79,52 m²  - prístavba prízemie – 23,1 m²  (ostatná časť 16,1 m² je vonkajšia časť) - prístavba poschodie – obývané podkrovie – 39,2 m² Σ (spolu m²) 222 m² v obytnej zóne - radiátory Regulus - slnečné kolektory na TUV - mám aj pec na tuhé palivo viď foto na predošlej strane -------------------------------------------------------------------------------------------------------------------------------------------------------------------------------------------------------------------------------- - dom postavený v roku 1984 - rekonštrukcia (nová strecha, odvodnenie, podlahy...) v roku 2014 - strecha šikmá s obývaným podkrovím  - nadzemné podlažie je jedno - pivnica do 1/3-2/3  a Majiteľ Čierťaský Stanislav, Horná Trnávka 64, 966 01 Prestavlky; mob.: 0905462865; e-mail: stanislav.ciertasky@gmail.com  </vt:lpstr>
    </vt:vector>
  </TitlesOfParts>
  <Company>Nemak Slovakia s.r.o.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H. Trnávka</dc:title>
  <dc:creator>Ciertasky, Stanislav</dc:creator>
  <cp:lastModifiedBy>Ciertasky, Stanislav</cp:lastModifiedBy>
  <cp:revision>27</cp:revision>
  <dcterms:created xsi:type="dcterms:W3CDTF">2013-04-16T11:57:37Z</dcterms:created>
  <dcterms:modified xsi:type="dcterms:W3CDTF">2021-05-27T12:46:59Z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f68b83a-7ad3-4abb-876e-65953668f201_Enabled">
    <vt:lpwstr>true</vt:lpwstr>
  </property>
  <property fmtid="{D5CDD505-2E9C-101B-9397-08002B2CF9AE}" pid="3" name="MSIP_Label_ff68b83a-7ad3-4abb-876e-65953668f201_SetDate">
    <vt:lpwstr>2021-05-27T12:46:59Z</vt:lpwstr>
  </property>
  <property fmtid="{D5CDD505-2E9C-101B-9397-08002B2CF9AE}" pid="4" name="MSIP_Label_ff68b83a-7ad3-4abb-876e-65953668f201_Method">
    <vt:lpwstr>Standard</vt:lpwstr>
  </property>
  <property fmtid="{D5CDD505-2E9C-101B-9397-08002B2CF9AE}" pid="5" name="MSIP_Label_ff68b83a-7ad3-4abb-876e-65953668f201_Name">
    <vt:lpwstr>ff68b83a-7ad3-4abb-876e-65953668f201</vt:lpwstr>
  </property>
  <property fmtid="{D5CDD505-2E9C-101B-9397-08002B2CF9AE}" pid="6" name="MSIP_Label_ff68b83a-7ad3-4abb-876e-65953668f201_SiteId">
    <vt:lpwstr>bdef9893-87ef-40e4-97a4-c7d985698696</vt:lpwstr>
  </property>
  <property fmtid="{D5CDD505-2E9C-101B-9397-08002B2CF9AE}" pid="7" name="MSIP_Label_ff68b83a-7ad3-4abb-876e-65953668f201_ActionId">
    <vt:lpwstr>51e5e0d9-f507-4e8f-8609-2cfb720068d2</vt:lpwstr>
  </property>
  <property fmtid="{D5CDD505-2E9C-101B-9397-08002B2CF9AE}" pid="8" name="MSIP_Label_ff68b83a-7ad3-4abb-876e-65953668f201_ContentBits">
    <vt:lpwstr>2</vt:lpwstr>
  </property>
</Properties>
</file>