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2" r:id="rId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631F0-2CE4-67FC-45BC-5E53786D0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1C4A7D-4B03-FD69-304E-65A38D451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EFF4E-309D-99E4-1E1F-4A727E03A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2BFB0-A7DE-F087-B42C-12A725FCF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75A1C-F4C7-0EDC-C581-D67EDFD3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188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F57D0-49E2-B804-A1E9-E99ABD15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CD0AE5-8C8A-0E3F-F275-A800839364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56F69-FC62-CA06-DD95-8FC654AA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81F1-2B8E-D7DE-FDF3-83FDF3059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A76DD-D6CF-AA51-CD51-EBC8FA7C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88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DDC3D-5FCC-7CD3-8F4B-620C083792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1615BB-CA41-9F57-0D3E-1E0A0821B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D03D7-D1C8-3432-B51E-02BDCBEB6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21AEC-C991-5354-754F-3B9024FE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73D2B-27AE-EF35-070B-CE750030A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69818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AF494-777B-EDAF-6CCA-ABF05C4D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6101D-EB68-FE71-ABAC-00AE6A1B3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34574-D998-7E12-BBDA-1B504077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5794F-40EB-9D26-3A58-FA42748C1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4B4C8-91F1-EC61-C5E7-85F5316D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1890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9A020-65CF-8DB7-3B9D-BE6CC1B6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27742-97FF-240E-A8FF-634A1C484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A86DC-11EA-87BC-0F23-7D0C37B7C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AA5AC-7858-DAC2-C56E-2E3831AA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9C9B3-804F-7F2C-60BF-29E479FE0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957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3E16C-CDD3-06CE-58CF-869CBDD3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D6AEDA-A2E1-66DB-B59E-860E5B485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081A7-4E56-72A5-1CF5-540498F0E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779FB2-98AE-C34D-89F4-F3EEF49DF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149A4-A9DE-E03B-4955-0A4FD3C6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524BEF-CB09-1EC3-7E07-4CC04B4C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5939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E485E-E244-5726-908F-E5C60FAAC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BA26A-E3AD-3CB2-4569-EED28C2E9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75BD1-B703-F1C8-CBF6-DFCEA488E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9D258-78C0-B459-6921-240A7FF8F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5C7615-8BD8-9238-682E-E10A08D80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5AE0DE-56E7-ACF9-CC35-C10E489FE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8795E9-8902-2A9C-DE89-81F9E15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7F6178-2B79-EFAA-6DCE-0A1AB356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576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C5C0C-FE68-2AC8-13DD-C5D79DFEE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F3B12-2A20-DD62-D7AB-CB9DAADD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A284F-C0CB-05D3-0627-386D5A18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35D0EB-BE0E-D807-51E9-E9F41BB2B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19298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9873FF-8B36-6DF7-80B6-4292BA4DD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F196D-739F-EA2D-1DAE-7DC6154C2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C6177-9444-D8FB-4664-C1B11954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3740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47D4-8ED6-B2E0-7C2C-C6C1E2AF6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2F371-8733-D23D-73E3-10717AE9B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D54FB-E727-D4BC-BCCA-BC027272F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886E2-056E-1E4E-2ABF-6DA8A0CA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F24BD-D86C-4FAA-5CB2-8AF7CAF84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2B07E-445B-50E0-2D49-24619B4A0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7137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5FBF6-1556-4328-C5A4-1F7BD487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F5B28C-F8BA-8832-FF71-C858904D7F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9CE11-CF73-F922-B651-D979736937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217B7-8419-D27F-22F1-276C4328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69F89-DF3A-67F4-85CF-69094CCE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1513A-8EA6-5064-999D-567491BDD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1816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89DD4-8049-ECD7-2208-2A423A80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13BFC-9781-8476-045F-350746C5A2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3ED44-BEAC-BA2D-9490-2D8E4642C2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8C20-76E3-42EA-88C9-E4495E47F7B5}" type="datetimeFigureOut">
              <a:rPr lang="en-DE" smtClean="0"/>
              <a:t>11/05/2022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523BC-B7A9-F9C1-ED87-E646D0538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A024F-73D5-04D8-236C-924DB1708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C6C7-C285-41C0-B194-A379228DD75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4458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jp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jpg"/><Relationship Id="rId2" Type="http://schemas.openxmlformats.org/officeDocument/2006/relationships/image" Target="../media/image3.jp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jp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jp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jpg"/><Relationship Id="rId4" Type="http://schemas.openxmlformats.org/officeDocument/2006/relationships/image" Target="../media/image5.jp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849091" y="2880360"/>
            <a:ext cx="6550602" cy="3982316"/>
            <a:chOff x="5943600" y="4224528"/>
            <a:chExt cx="9607550" cy="5840730"/>
          </a:xfrm>
        </p:grpSpPr>
        <p:sp>
          <p:nvSpPr>
            <p:cNvPr id="3" name="object 3"/>
            <p:cNvSpPr/>
            <p:nvPr/>
          </p:nvSpPr>
          <p:spPr>
            <a:xfrm>
              <a:off x="15093950" y="9607550"/>
              <a:ext cx="450850" cy="450850"/>
            </a:xfrm>
            <a:custGeom>
              <a:avLst/>
              <a:gdLst/>
              <a:ahLst/>
              <a:cxnLst/>
              <a:rect l="l" t="t" r="r" b="b"/>
              <a:pathLst>
                <a:path w="450850" h="450850">
                  <a:moveTo>
                    <a:pt x="450850" y="0"/>
                  </a:moveTo>
                  <a:lnTo>
                    <a:pt x="0" y="0"/>
                  </a:lnTo>
                  <a:lnTo>
                    <a:pt x="0" y="450850"/>
                  </a:lnTo>
                  <a:lnTo>
                    <a:pt x="450850" y="450850"/>
                  </a:lnTo>
                  <a:lnTo>
                    <a:pt x="450850" y="0"/>
                  </a:lnTo>
                  <a:close/>
                </a:path>
              </a:pathLst>
            </a:custGeom>
            <a:solidFill>
              <a:srgbClr val="ED77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4" name="object 4"/>
            <p:cNvSpPr/>
            <p:nvPr/>
          </p:nvSpPr>
          <p:spPr>
            <a:xfrm>
              <a:off x="15093950" y="9607550"/>
              <a:ext cx="450850" cy="450850"/>
            </a:xfrm>
            <a:custGeom>
              <a:avLst/>
              <a:gdLst/>
              <a:ahLst/>
              <a:cxnLst/>
              <a:rect l="l" t="t" r="r" b="b"/>
              <a:pathLst>
                <a:path w="450850" h="450850">
                  <a:moveTo>
                    <a:pt x="450850" y="0"/>
                  </a:moveTo>
                  <a:lnTo>
                    <a:pt x="0" y="0"/>
                  </a:lnTo>
                  <a:lnTo>
                    <a:pt x="0" y="450850"/>
                  </a:lnTo>
                </a:path>
              </a:pathLst>
            </a:custGeom>
            <a:ln w="12700">
              <a:solidFill>
                <a:srgbClr val="ED77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43600" y="4224528"/>
              <a:ext cx="9144000" cy="5376671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0477091" y="143993"/>
            <a:ext cx="615228" cy="1557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spc="-41" dirty="0">
                <a:solidFill>
                  <a:srgbClr val="757575"/>
                </a:solidFill>
                <a:latin typeface="Gill Sans MT"/>
                <a:cs typeface="Gill Sans MT"/>
              </a:rPr>
              <a:t>CONTENTS</a:t>
            </a:r>
            <a:endParaRPr sz="955">
              <a:latin typeface="Gill Sans MT"/>
              <a:cs typeface="Gill Sans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49091" y="311727"/>
            <a:ext cx="6234545" cy="246888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2237648" y="4208607"/>
            <a:ext cx="200068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20"/>
              </a:lnSpc>
            </a:pPr>
            <a:r>
              <a:rPr sz="1091" spc="48" dirty="0">
                <a:latin typeface="Gill Sans MT"/>
                <a:cs typeface="Gill Sans MT"/>
              </a:rPr>
              <a:t>T</a:t>
            </a:r>
            <a:r>
              <a:rPr sz="1091" spc="48" dirty="0">
                <a:solidFill>
                  <a:srgbClr val="757575"/>
                </a:solidFill>
                <a:latin typeface="Gill Sans MT"/>
                <a:cs typeface="Gill Sans MT"/>
              </a:rPr>
              <a:t>iger</a:t>
            </a:r>
            <a:r>
              <a:rPr sz="1091" spc="-7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spc="37" dirty="0">
                <a:solidFill>
                  <a:srgbClr val="757575"/>
                </a:solidFill>
                <a:latin typeface="Gill Sans MT"/>
                <a:cs typeface="Gill Sans MT"/>
              </a:rPr>
              <a:t>Drylac</a:t>
            </a:r>
            <a:r>
              <a:rPr sz="1091" spc="-7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dirty="0">
                <a:solidFill>
                  <a:srgbClr val="757575"/>
                </a:solidFill>
                <a:latin typeface="Gill Sans MT"/>
                <a:cs typeface="Gill Sans MT"/>
              </a:rPr>
              <a:t>49/52830</a:t>
            </a:r>
            <a:r>
              <a:rPr sz="1091" spc="-7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dirty="0">
                <a:solidFill>
                  <a:srgbClr val="757575"/>
                </a:solidFill>
                <a:latin typeface="Gill Sans MT"/>
                <a:cs typeface="Gill Sans MT"/>
              </a:rPr>
              <a:t>-</a:t>
            </a:r>
            <a:r>
              <a:rPr sz="1091" spc="-7" dirty="0">
                <a:solidFill>
                  <a:srgbClr val="757575"/>
                </a:solidFill>
                <a:latin typeface="Gill Sans MT"/>
                <a:cs typeface="Gill Sans MT"/>
              </a:rPr>
              <a:t> 38/50031</a:t>
            </a:r>
            <a:endParaRPr sz="1091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237648" y="5123007"/>
            <a:ext cx="134042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20"/>
              </a:lnSpc>
            </a:pPr>
            <a:r>
              <a:rPr sz="1091" spc="48" dirty="0">
                <a:solidFill>
                  <a:srgbClr val="757575"/>
                </a:solidFill>
                <a:latin typeface="Gill Sans MT"/>
                <a:cs typeface="Gill Sans MT"/>
              </a:rPr>
              <a:t>Tiger</a:t>
            </a:r>
            <a:r>
              <a:rPr sz="1091" spc="-68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spc="37" dirty="0">
                <a:solidFill>
                  <a:srgbClr val="757575"/>
                </a:solidFill>
                <a:latin typeface="Gill Sans MT"/>
                <a:cs typeface="Gill Sans MT"/>
              </a:rPr>
              <a:t>Drylac</a:t>
            </a:r>
            <a:r>
              <a:rPr sz="1091" spc="-65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spc="-7" dirty="0">
                <a:solidFill>
                  <a:srgbClr val="757575"/>
                </a:solidFill>
                <a:latin typeface="Gill Sans MT"/>
                <a:cs typeface="Gill Sans MT"/>
              </a:rPr>
              <a:t>49/34730</a:t>
            </a:r>
            <a:endParaRPr sz="1091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37648" y="6016625"/>
            <a:ext cx="135817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20"/>
              </a:lnSpc>
            </a:pPr>
            <a:r>
              <a:rPr sz="1091" spc="48" dirty="0">
                <a:solidFill>
                  <a:srgbClr val="757575"/>
                </a:solidFill>
                <a:latin typeface="Gill Sans MT"/>
                <a:cs typeface="Gill Sans MT"/>
              </a:rPr>
              <a:t>Tiger</a:t>
            </a:r>
            <a:r>
              <a:rPr sz="1091" spc="-68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spc="37" dirty="0">
                <a:solidFill>
                  <a:srgbClr val="757575"/>
                </a:solidFill>
                <a:latin typeface="Gill Sans MT"/>
                <a:cs typeface="Gill Sans MT"/>
              </a:rPr>
              <a:t>Drylac</a:t>
            </a:r>
            <a:r>
              <a:rPr sz="1091" spc="-65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spc="34" dirty="0">
                <a:solidFill>
                  <a:srgbClr val="757575"/>
                </a:solidFill>
                <a:latin typeface="Gill Sans MT"/>
                <a:cs typeface="Gill Sans MT"/>
              </a:rPr>
              <a:t>39/60020</a:t>
            </a:r>
            <a:endParaRPr sz="1091">
              <a:latin typeface="Gill Sans MT"/>
              <a:cs typeface="Gill Sans MT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0091" y="6182880"/>
            <a:ext cx="81482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20"/>
              </a:lnSpc>
            </a:pPr>
            <a:r>
              <a:rPr sz="1091" dirty="0">
                <a:solidFill>
                  <a:srgbClr val="757575"/>
                </a:solidFill>
                <a:latin typeface="Gill Sans MT"/>
                <a:cs typeface="Gill Sans MT"/>
              </a:rPr>
              <a:t>Bronze</a:t>
            </a:r>
            <a:r>
              <a:rPr sz="1091" spc="48" dirty="0">
                <a:solidFill>
                  <a:srgbClr val="757575"/>
                </a:solidFill>
                <a:latin typeface="Gill Sans MT"/>
                <a:cs typeface="Gill Sans MT"/>
              </a:rPr>
              <a:t> </a:t>
            </a:r>
            <a:r>
              <a:rPr sz="1091" spc="41" dirty="0">
                <a:solidFill>
                  <a:srgbClr val="757575"/>
                </a:solidFill>
                <a:latin typeface="Gill Sans MT"/>
                <a:cs typeface="Gill Sans MT"/>
              </a:rPr>
              <a:t>Matte</a:t>
            </a:r>
            <a:endParaRPr sz="1091">
              <a:latin typeface="Gill Sans MT"/>
              <a:cs typeface="Gill Sans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30712" y="5998411"/>
            <a:ext cx="2961842" cy="422564"/>
          </a:xfrm>
          <a:custGeom>
            <a:avLst/>
            <a:gdLst/>
            <a:ahLst/>
            <a:cxnLst/>
            <a:rect l="l" t="t" r="r" b="b"/>
            <a:pathLst>
              <a:path w="4344035" h="619759">
                <a:moveTo>
                  <a:pt x="4343501" y="0"/>
                </a:moveTo>
                <a:lnTo>
                  <a:pt x="1318196" y="0"/>
                </a:lnTo>
                <a:lnTo>
                  <a:pt x="1318196" y="296595"/>
                </a:lnTo>
                <a:lnTo>
                  <a:pt x="0" y="296595"/>
                </a:lnTo>
                <a:lnTo>
                  <a:pt x="0" y="619188"/>
                </a:lnTo>
                <a:lnTo>
                  <a:pt x="3025305" y="619188"/>
                </a:lnTo>
                <a:lnTo>
                  <a:pt x="3025305" y="322592"/>
                </a:lnTo>
                <a:lnTo>
                  <a:pt x="4343501" y="322592"/>
                </a:lnTo>
                <a:lnTo>
                  <a:pt x="43435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" name="object 13"/>
          <p:cNvSpPr/>
          <p:nvPr/>
        </p:nvSpPr>
        <p:spPr>
          <a:xfrm>
            <a:off x="2212636" y="5099633"/>
            <a:ext cx="2063028" cy="220374"/>
          </a:xfrm>
          <a:custGeom>
            <a:avLst/>
            <a:gdLst/>
            <a:ahLst/>
            <a:cxnLst/>
            <a:rect l="l" t="t" r="r" b="b"/>
            <a:pathLst>
              <a:path w="3025775" h="323215">
                <a:moveTo>
                  <a:pt x="3025307" y="0"/>
                </a:moveTo>
                <a:lnTo>
                  <a:pt x="0" y="0"/>
                </a:lnTo>
                <a:lnTo>
                  <a:pt x="0" y="322601"/>
                </a:lnTo>
                <a:lnTo>
                  <a:pt x="3025307" y="322601"/>
                </a:lnTo>
                <a:lnTo>
                  <a:pt x="302530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4" name="object 14"/>
          <p:cNvSpPr/>
          <p:nvPr/>
        </p:nvSpPr>
        <p:spPr>
          <a:xfrm>
            <a:off x="2235106" y="4189626"/>
            <a:ext cx="2063028" cy="220374"/>
          </a:xfrm>
          <a:custGeom>
            <a:avLst/>
            <a:gdLst/>
            <a:ahLst/>
            <a:cxnLst/>
            <a:rect l="l" t="t" r="r" b="b"/>
            <a:pathLst>
              <a:path w="3025775" h="323214">
                <a:moveTo>
                  <a:pt x="3025306" y="0"/>
                </a:moveTo>
                <a:lnTo>
                  <a:pt x="0" y="0"/>
                </a:lnTo>
                <a:lnTo>
                  <a:pt x="0" y="322601"/>
                </a:lnTo>
                <a:lnTo>
                  <a:pt x="3025306" y="322601"/>
                </a:lnTo>
                <a:lnTo>
                  <a:pt x="30253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" name="object 15"/>
          <p:cNvSpPr txBox="1"/>
          <p:nvPr/>
        </p:nvSpPr>
        <p:spPr>
          <a:xfrm>
            <a:off x="1130011" y="333375"/>
            <a:ext cx="3385705" cy="6025181"/>
          </a:xfrm>
          <a:prstGeom prst="rect">
            <a:avLst/>
          </a:prstGeom>
          <a:ln w="63500">
            <a:solidFill>
              <a:srgbClr val="ED7700"/>
            </a:solidFill>
          </a:ln>
        </p:spPr>
        <p:txBody>
          <a:bodyPr vert="horz" wrap="square" lIns="0" tIns="168852" rIns="0" bIns="0" rtlCol="0">
            <a:spAutoFit/>
          </a:bodyPr>
          <a:lstStyle/>
          <a:p>
            <a:pPr marL="290072">
              <a:spcBef>
                <a:spcPts val="1330"/>
              </a:spcBef>
            </a:pPr>
            <a:r>
              <a:rPr sz="1705" spc="-147" dirty="0">
                <a:solidFill>
                  <a:srgbClr val="757575"/>
                </a:solidFill>
                <a:latin typeface="Century"/>
                <a:cs typeface="Century"/>
              </a:rPr>
              <a:t>BAR</a:t>
            </a:r>
            <a:r>
              <a:rPr sz="1705" spc="-156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1705" spc="-126" dirty="0">
                <a:solidFill>
                  <a:srgbClr val="757575"/>
                </a:solidFill>
                <a:latin typeface="Century"/>
                <a:cs typeface="Century"/>
              </a:rPr>
              <a:t>STOOLS</a:t>
            </a:r>
            <a:r>
              <a:rPr sz="1705" spc="-156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1705" spc="27" dirty="0">
                <a:solidFill>
                  <a:srgbClr val="757575"/>
                </a:solidFill>
                <a:latin typeface="Century"/>
                <a:cs typeface="Century"/>
              </a:rPr>
              <a:t>-</a:t>
            </a:r>
            <a:r>
              <a:rPr sz="1705" spc="-153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1705" spc="-147" dirty="0">
                <a:solidFill>
                  <a:srgbClr val="757575"/>
                </a:solidFill>
                <a:latin typeface="Century"/>
                <a:cs typeface="Century"/>
              </a:rPr>
              <a:t>OPTION</a:t>
            </a:r>
            <a:r>
              <a:rPr sz="1705" spc="-156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1705" spc="-34" dirty="0">
                <a:solidFill>
                  <a:srgbClr val="757575"/>
                </a:solidFill>
                <a:latin typeface="Century"/>
                <a:cs typeface="Century"/>
              </a:rPr>
              <a:t>2</a:t>
            </a:r>
            <a:endParaRPr sz="1705">
              <a:latin typeface="Century"/>
              <a:cs typeface="Century"/>
            </a:endParaRPr>
          </a:p>
          <a:p>
            <a:pPr marL="290072">
              <a:spcBef>
                <a:spcPts val="41"/>
              </a:spcBef>
            </a:pPr>
            <a:r>
              <a:rPr sz="1500" b="1" dirty="0">
                <a:solidFill>
                  <a:srgbClr val="747474"/>
                </a:solidFill>
                <a:latin typeface="Arial"/>
                <a:cs typeface="Arial"/>
              </a:rPr>
              <a:t>Colorful </a:t>
            </a:r>
            <a:r>
              <a:rPr sz="1500" b="1" spc="-7" dirty="0">
                <a:solidFill>
                  <a:srgbClr val="747474"/>
                </a:solidFill>
                <a:latin typeface="Arial"/>
                <a:cs typeface="Arial"/>
              </a:rPr>
              <a:t>option</a:t>
            </a:r>
            <a:endParaRPr sz="1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36">
              <a:latin typeface="Arial"/>
              <a:cs typeface="Arial"/>
            </a:endParaRPr>
          </a:p>
          <a:p>
            <a:pPr>
              <a:spcBef>
                <a:spcPts val="3"/>
              </a:spcBef>
            </a:pPr>
            <a:endParaRPr sz="1739">
              <a:latin typeface="Arial"/>
              <a:cs typeface="Arial"/>
            </a:endParaRPr>
          </a:p>
          <a:p>
            <a:pPr marL="290072"/>
            <a:r>
              <a:rPr sz="1227" spc="-82" dirty="0">
                <a:latin typeface="Century"/>
                <a:cs typeface="Century"/>
              </a:rPr>
              <a:t>Bar</a:t>
            </a:r>
            <a:r>
              <a:rPr sz="1227" spc="-109" dirty="0">
                <a:latin typeface="Century"/>
                <a:cs typeface="Century"/>
              </a:rPr>
              <a:t> </a:t>
            </a:r>
            <a:r>
              <a:rPr sz="1227" spc="-17" dirty="0">
                <a:latin typeface="Century"/>
                <a:cs typeface="Century"/>
              </a:rPr>
              <a:t>stool</a:t>
            </a:r>
            <a:r>
              <a:rPr sz="1227" spc="-106" dirty="0">
                <a:latin typeface="Century"/>
                <a:cs typeface="Century"/>
              </a:rPr>
              <a:t> </a:t>
            </a:r>
            <a:r>
              <a:rPr sz="1227" spc="-44" dirty="0">
                <a:latin typeface="Century"/>
                <a:cs typeface="Century"/>
              </a:rPr>
              <a:t>(Green</a:t>
            </a:r>
            <a:r>
              <a:rPr sz="1227" spc="-106" dirty="0">
                <a:latin typeface="Century"/>
                <a:cs typeface="Century"/>
              </a:rPr>
              <a:t> </a:t>
            </a:r>
            <a:r>
              <a:rPr sz="1227" spc="-7" dirty="0">
                <a:latin typeface="Century"/>
                <a:cs typeface="Century"/>
              </a:rPr>
              <a:t>accent)</a:t>
            </a:r>
            <a:endParaRPr sz="1227">
              <a:latin typeface="Century"/>
              <a:cs typeface="Century"/>
            </a:endParaRPr>
          </a:p>
          <a:p>
            <a:pPr marL="290072" marR="1555564">
              <a:lnSpc>
                <a:spcPct val="112500"/>
              </a:lnSpc>
              <a:spcBef>
                <a:spcPts val="1282"/>
              </a:spcBef>
            </a:pPr>
            <a:r>
              <a:rPr sz="1091" spc="-37" dirty="0">
                <a:latin typeface="Gill Sans MT"/>
                <a:cs typeface="Gill Sans MT"/>
              </a:rPr>
              <a:t>Wood</a:t>
            </a:r>
            <a:r>
              <a:rPr sz="1091" spc="-55" dirty="0">
                <a:latin typeface="Gill Sans MT"/>
                <a:cs typeface="Gill Sans MT"/>
              </a:rPr>
              <a:t> </a:t>
            </a:r>
            <a:r>
              <a:rPr sz="1091" spc="72" dirty="0">
                <a:latin typeface="Gill Sans MT"/>
                <a:cs typeface="Gill Sans MT"/>
              </a:rPr>
              <a:t>seat:</a:t>
            </a:r>
            <a:r>
              <a:rPr sz="1091" spc="-51" dirty="0">
                <a:latin typeface="Gill Sans MT"/>
                <a:cs typeface="Gill Sans MT"/>
              </a:rPr>
              <a:t> </a:t>
            </a:r>
            <a:r>
              <a:rPr sz="1091" spc="-119" dirty="0">
                <a:solidFill>
                  <a:srgbClr val="757575"/>
                </a:solidFill>
                <a:latin typeface="Gill Sans MT"/>
                <a:cs typeface="Gill Sans MT"/>
              </a:rPr>
              <a:t>WD-</a:t>
            </a:r>
            <a:r>
              <a:rPr sz="1091" spc="-17" dirty="0">
                <a:solidFill>
                  <a:srgbClr val="757575"/>
                </a:solidFill>
                <a:latin typeface="Gill Sans MT"/>
                <a:cs typeface="Gill Sans MT"/>
              </a:rPr>
              <a:t>7RY </a:t>
            </a:r>
            <a:r>
              <a:rPr sz="1091" spc="55" dirty="0">
                <a:latin typeface="Gill Sans MT"/>
                <a:cs typeface="Gill Sans MT"/>
              </a:rPr>
              <a:t>Frame</a:t>
            </a:r>
            <a:r>
              <a:rPr sz="1091" spc="-65" dirty="0">
                <a:latin typeface="Gill Sans MT"/>
                <a:cs typeface="Gill Sans MT"/>
              </a:rPr>
              <a:t> </a:t>
            </a:r>
            <a:r>
              <a:rPr sz="1091" spc="51" dirty="0">
                <a:latin typeface="Gill Sans MT"/>
                <a:cs typeface="Gill Sans MT"/>
              </a:rPr>
              <a:t>finish:</a:t>
            </a:r>
            <a:r>
              <a:rPr sz="1091" spc="191" dirty="0">
                <a:latin typeface="Gill Sans MT"/>
                <a:cs typeface="Gill Sans MT"/>
              </a:rPr>
              <a:t> </a:t>
            </a:r>
            <a:r>
              <a:rPr sz="1636" baseline="1736" dirty="0">
                <a:solidFill>
                  <a:srgbClr val="747474"/>
                </a:solidFill>
                <a:latin typeface="Arial"/>
                <a:cs typeface="Arial"/>
              </a:rPr>
              <a:t>MFE-</a:t>
            </a:r>
            <a:r>
              <a:rPr sz="1636" spc="-20" baseline="1736" dirty="0">
                <a:solidFill>
                  <a:srgbClr val="747474"/>
                </a:solidFill>
                <a:latin typeface="Arial"/>
                <a:cs typeface="Arial"/>
              </a:rPr>
              <a:t>10RY</a:t>
            </a:r>
            <a:endParaRPr sz="1636" baseline="1736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1295">
              <a:latin typeface="Arial"/>
              <a:cs typeface="Arial"/>
            </a:endParaRPr>
          </a:p>
          <a:p>
            <a:pPr marL="289639"/>
            <a:r>
              <a:rPr sz="1227" spc="-82" dirty="0">
                <a:latin typeface="Century"/>
                <a:cs typeface="Century"/>
              </a:rPr>
              <a:t>Bar</a:t>
            </a:r>
            <a:r>
              <a:rPr sz="1227" spc="-112" dirty="0">
                <a:latin typeface="Century"/>
                <a:cs typeface="Century"/>
              </a:rPr>
              <a:t> </a:t>
            </a:r>
            <a:r>
              <a:rPr sz="1227" spc="-17" dirty="0">
                <a:latin typeface="Century"/>
                <a:cs typeface="Century"/>
              </a:rPr>
              <a:t>stool</a:t>
            </a:r>
            <a:r>
              <a:rPr sz="1227" spc="-112" dirty="0">
                <a:latin typeface="Century"/>
                <a:cs typeface="Century"/>
              </a:rPr>
              <a:t> </a:t>
            </a:r>
            <a:r>
              <a:rPr sz="1227" spc="-37" dirty="0">
                <a:latin typeface="Century"/>
                <a:cs typeface="Century"/>
              </a:rPr>
              <a:t>(Red</a:t>
            </a:r>
            <a:r>
              <a:rPr sz="1227" spc="-112" dirty="0">
                <a:latin typeface="Century"/>
                <a:cs typeface="Century"/>
              </a:rPr>
              <a:t> </a:t>
            </a:r>
            <a:r>
              <a:rPr sz="1227" spc="-7" dirty="0">
                <a:latin typeface="Century"/>
                <a:cs typeface="Century"/>
              </a:rPr>
              <a:t>accent)</a:t>
            </a:r>
            <a:endParaRPr sz="1227">
              <a:latin typeface="Century"/>
              <a:cs typeface="Century"/>
            </a:endParaRPr>
          </a:p>
          <a:p>
            <a:pPr marL="290072" marR="1577644">
              <a:lnSpc>
                <a:spcPct val="112500"/>
              </a:lnSpc>
              <a:spcBef>
                <a:spcPts val="1282"/>
              </a:spcBef>
            </a:pPr>
            <a:r>
              <a:rPr sz="1091" spc="-37" dirty="0">
                <a:latin typeface="Gill Sans MT"/>
                <a:cs typeface="Gill Sans MT"/>
              </a:rPr>
              <a:t>Wood</a:t>
            </a:r>
            <a:r>
              <a:rPr sz="1091" spc="-55" dirty="0">
                <a:latin typeface="Gill Sans MT"/>
                <a:cs typeface="Gill Sans MT"/>
              </a:rPr>
              <a:t> </a:t>
            </a:r>
            <a:r>
              <a:rPr sz="1091" spc="72" dirty="0">
                <a:latin typeface="Gill Sans MT"/>
                <a:cs typeface="Gill Sans MT"/>
              </a:rPr>
              <a:t>seat:</a:t>
            </a:r>
            <a:r>
              <a:rPr sz="1091" spc="-51" dirty="0">
                <a:latin typeface="Gill Sans MT"/>
                <a:cs typeface="Gill Sans MT"/>
              </a:rPr>
              <a:t> </a:t>
            </a:r>
            <a:r>
              <a:rPr sz="1091" spc="-119" dirty="0">
                <a:solidFill>
                  <a:srgbClr val="757575"/>
                </a:solidFill>
                <a:latin typeface="Gill Sans MT"/>
                <a:cs typeface="Gill Sans MT"/>
              </a:rPr>
              <a:t>WD-</a:t>
            </a:r>
            <a:r>
              <a:rPr sz="1091" spc="-17" dirty="0">
                <a:solidFill>
                  <a:srgbClr val="757575"/>
                </a:solidFill>
                <a:latin typeface="Gill Sans MT"/>
                <a:cs typeface="Gill Sans MT"/>
              </a:rPr>
              <a:t>7RY </a:t>
            </a:r>
            <a:r>
              <a:rPr sz="1091" spc="55" dirty="0">
                <a:latin typeface="Gill Sans MT"/>
                <a:cs typeface="Gill Sans MT"/>
              </a:rPr>
              <a:t>Frame</a:t>
            </a:r>
            <a:r>
              <a:rPr sz="1091" spc="-65" dirty="0">
                <a:latin typeface="Gill Sans MT"/>
                <a:cs typeface="Gill Sans MT"/>
              </a:rPr>
              <a:t> </a:t>
            </a:r>
            <a:r>
              <a:rPr sz="1091" spc="51" dirty="0">
                <a:latin typeface="Gill Sans MT"/>
                <a:cs typeface="Gill Sans MT"/>
              </a:rPr>
              <a:t>finish:</a:t>
            </a:r>
            <a:r>
              <a:rPr sz="1091" spc="17" dirty="0">
                <a:latin typeface="Gill Sans MT"/>
                <a:cs typeface="Gill Sans MT"/>
              </a:rPr>
              <a:t> </a:t>
            </a:r>
            <a:r>
              <a:rPr sz="1636" baseline="3472" dirty="0">
                <a:solidFill>
                  <a:srgbClr val="747474"/>
                </a:solidFill>
                <a:latin typeface="Arial"/>
                <a:cs typeface="Arial"/>
              </a:rPr>
              <a:t>MFE-</a:t>
            </a:r>
            <a:r>
              <a:rPr sz="1636" spc="-20" baseline="3472" dirty="0">
                <a:solidFill>
                  <a:srgbClr val="747474"/>
                </a:solidFill>
                <a:latin typeface="Arial"/>
                <a:cs typeface="Arial"/>
              </a:rPr>
              <a:t>11RY</a:t>
            </a:r>
            <a:endParaRPr sz="1636" baseline="3472">
              <a:latin typeface="Arial"/>
              <a:cs typeface="Arial"/>
            </a:endParaRPr>
          </a:p>
          <a:p>
            <a:pPr>
              <a:spcBef>
                <a:spcPts val="10"/>
              </a:spcBef>
            </a:pPr>
            <a:endParaRPr sz="1295">
              <a:latin typeface="Arial"/>
              <a:cs typeface="Arial"/>
            </a:endParaRPr>
          </a:p>
          <a:p>
            <a:pPr marL="290072"/>
            <a:r>
              <a:rPr sz="1227" spc="-82" dirty="0">
                <a:latin typeface="Century"/>
                <a:cs typeface="Century"/>
              </a:rPr>
              <a:t>Bar</a:t>
            </a:r>
            <a:r>
              <a:rPr sz="1227" spc="-99" dirty="0">
                <a:latin typeface="Century"/>
                <a:cs typeface="Century"/>
              </a:rPr>
              <a:t> </a:t>
            </a:r>
            <a:r>
              <a:rPr sz="1227" spc="-17" dirty="0">
                <a:latin typeface="Century"/>
                <a:cs typeface="Century"/>
              </a:rPr>
              <a:t>stool</a:t>
            </a:r>
            <a:r>
              <a:rPr sz="1227" spc="-99" dirty="0">
                <a:latin typeface="Century"/>
                <a:cs typeface="Century"/>
              </a:rPr>
              <a:t> </a:t>
            </a:r>
            <a:r>
              <a:rPr sz="1227" spc="-48" dirty="0">
                <a:latin typeface="Century"/>
                <a:cs typeface="Century"/>
              </a:rPr>
              <a:t>(Charcoal</a:t>
            </a:r>
            <a:r>
              <a:rPr sz="1227" spc="-99" dirty="0">
                <a:latin typeface="Century"/>
                <a:cs typeface="Century"/>
              </a:rPr>
              <a:t> </a:t>
            </a:r>
            <a:r>
              <a:rPr sz="1227" spc="-7" dirty="0">
                <a:latin typeface="Century"/>
                <a:cs typeface="Century"/>
              </a:rPr>
              <a:t>accent)</a:t>
            </a:r>
            <a:endParaRPr sz="1227">
              <a:latin typeface="Century"/>
              <a:cs typeface="Century"/>
            </a:endParaRPr>
          </a:p>
          <a:p>
            <a:pPr>
              <a:spcBef>
                <a:spcPts val="10"/>
              </a:spcBef>
            </a:pPr>
            <a:endParaRPr sz="1193">
              <a:latin typeface="Century"/>
              <a:cs typeface="Century"/>
            </a:endParaRPr>
          </a:p>
          <a:p>
            <a:pPr marL="290072" marR="1730473"/>
            <a:r>
              <a:rPr sz="1091" spc="-37" dirty="0">
                <a:latin typeface="Gill Sans MT"/>
                <a:cs typeface="Gill Sans MT"/>
              </a:rPr>
              <a:t>Wood</a:t>
            </a:r>
            <a:r>
              <a:rPr sz="1091" spc="-55" dirty="0">
                <a:latin typeface="Gill Sans MT"/>
                <a:cs typeface="Gill Sans MT"/>
              </a:rPr>
              <a:t> </a:t>
            </a:r>
            <a:r>
              <a:rPr sz="1091" spc="72" dirty="0">
                <a:latin typeface="Gill Sans MT"/>
                <a:cs typeface="Gill Sans MT"/>
              </a:rPr>
              <a:t>seat:</a:t>
            </a:r>
            <a:r>
              <a:rPr sz="1091" spc="-51" dirty="0">
                <a:latin typeface="Gill Sans MT"/>
                <a:cs typeface="Gill Sans MT"/>
              </a:rPr>
              <a:t> </a:t>
            </a:r>
            <a:r>
              <a:rPr sz="1091" spc="-119" dirty="0">
                <a:solidFill>
                  <a:srgbClr val="757575"/>
                </a:solidFill>
                <a:latin typeface="Gill Sans MT"/>
                <a:cs typeface="Gill Sans MT"/>
              </a:rPr>
              <a:t>WD-</a:t>
            </a:r>
            <a:r>
              <a:rPr sz="1091" spc="-17" dirty="0">
                <a:solidFill>
                  <a:srgbClr val="757575"/>
                </a:solidFill>
                <a:latin typeface="Gill Sans MT"/>
                <a:cs typeface="Gill Sans MT"/>
              </a:rPr>
              <a:t>7RY </a:t>
            </a:r>
            <a:r>
              <a:rPr sz="1091" spc="55" dirty="0">
                <a:latin typeface="Gill Sans MT"/>
                <a:cs typeface="Gill Sans MT"/>
              </a:rPr>
              <a:t>Frame</a:t>
            </a:r>
            <a:r>
              <a:rPr sz="1091" spc="-65" dirty="0">
                <a:latin typeface="Gill Sans MT"/>
                <a:cs typeface="Gill Sans MT"/>
              </a:rPr>
              <a:t> </a:t>
            </a:r>
            <a:r>
              <a:rPr sz="1091" spc="51" dirty="0">
                <a:latin typeface="Gill Sans MT"/>
                <a:cs typeface="Gill Sans MT"/>
              </a:rPr>
              <a:t>finish:</a:t>
            </a:r>
            <a:r>
              <a:rPr sz="1091" spc="150" dirty="0">
                <a:latin typeface="Gill Sans MT"/>
                <a:cs typeface="Gill Sans MT"/>
              </a:rPr>
              <a:t> </a:t>
            </a:r>
            <a:r>
              <a:rPr sz="1636" baseline="1736" dirty="0">
                <a:solidFill>
                  <a:srgbClr val="747474"/>
                </a:solidFill>
                <a:latin typeface="Arial"/>
                <a:cs typeface="Arial"/>
              </a:rPr>
              <a:t>MF-</a:t>
            </a:r>
            <a:r>
              <a:rPr sz="1636" spc="-25" baseline="1736" dirty="0">
                <a:solidFill>
                  <a:srgbClr val="747474"/>
                </a:solidFill>
                <a:latin typeface="Arial"/>
                <a:cs typeface="Arial"/>
              </a:rPr>
              <a:t>1RY</a:t>
            </a:r>
            <a:endParaRPr sz="1636" baseline="1736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090600" y="6575020"/>
            <a:ext cx="307830" cy="252610"/>
          </a:xfrm>
          <a:prstGeom prst="rect">
            <a:avLst/>
          </a:prstGeom>
        </p:spPr>
        <p:txBody>
          <a:bodyPr vert="horz" wrap="square" lIns="0" tIns="866" rIns="0" bIns="0" rtlCol="0">
            <a:spAutoFit/>
          </a:bodyPr>
          <a:lstStyle/>
          <a:p>
            <a:pPr marL="25977">
              <a:spcBef>
                <a:spcPts val="7"/>
              </a:spcBef>
            </a:pPr>
            <a:r>
              <a:rPr sz="1636" spc="44" dirty="0">
                <a:solidFill>
                  <a:srgbClr val="FFFFFF"/>
                </a:solidFill>
                <a:latin typeface="Cambria"/>
                <a:cs typeface="Cambria"/>
              </a:rPr>
              <a:t>23</a:t>
            </a:r>
            <a:endParaRPr sz="1636">
              <a:latin typeface="Cambria"/>
              <a:cs typeface="Cambri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xfrm>
            <a:off x="444500" y="9652506"/>
            <a:ext cx="5003165" cy="1130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600" b="0" i="0">
                <a:solidFill>
                  <a:srgbClr val="A5A5A5"/>
                </a:solidFill>
                <a:latin typeface="Trebuchet MS"/>
                <a:cs typeface="Trebuchet MS"/>
              </a:defRPr>
            </a:lvl1pPr>
          </a:lstStyle>
          <a:p>
            <a:pPr marL="8659">
              <a:spcBef>
                <a:spcPts val="34"/>
              </a:spcBef>
            </a:pPr>
            <a:r>
              <a:rPr lang="en-US"/>
              <a:t>CONFIDENTIAL</a:t>
            </a:r>
            <a:r>
              <a:rPr lang="en-US" spc="-15"/>
              <a:t> </a:t>
            </a:r>
            <a:r>
              <a:rPr lang="en-US"/>
              <a:t>AND</a:t>
            </a:r>
            <a:r>
              <a:rPr lang="en-US" spc="-10"/>
              <a:t> PROPRIETARY </a:t>
            </a:r>
            <a:r>
              <a:rPr lang="en-US"/>
              <a:t>INFORMATION</a:t>
            </a:r>
            <a:r>
              <a:rPr lang="en-US" spc="-15"/>
              <a:t> </a:t>
            </a:r>
            <a:r>
              <a:rPr lang="en-US"/>
              <a:t>OF</a:t>
            </a:r>
            <a:r>
              <a:rPr lang="en-US" spc="-10"/>
              <a:t> </a:t>
            </a:r>
            <a:r>
              <a:rPr lang="en-US"/>
              <a:t>BURGER</a:t>
            </a:r>
            <a:r>
              <a:rPr lang="en-US" spc="-10"/>
              <a:t> </a:t>
            </a:r>
            <a:r>
              <a:rPr lang="en-US"/>
              <a:t>KING</a:t>
            </a:r>
            <a:r>
              <a:rPr lang="en-US" spc="-10"/>
              <a:t> CORPORATION.</a:t>
            </a:r>
            <a:r>
              <a:rPr lang="en-US" spc="-15"/>
              <a:t> </a:t>
            </a:r>
            <a:r>
              <a:rPr lang="en-US"/>
              <a:t>TM</a:t>
            </a:r>
            <a:r>
              <a:rPr lang="en-US" spc="-10"/>
              <a:t> </a:t>
            </a:r>
            <a:r>
              <a:rPr lang="en-US" spc="-45"/>
              <a:t>&amp;</a:t>
            </a:r>
            <a:r>
              <a:rPr lang="en-US" spc="-10"/>
              <a:t> </a:t>
            </a:r>
            <a:r>
              <a:rPr lang="en-US" spc="-245"/>
              <a:t>©</a:t>
            </a:r>
            <a:r>
              <a:rPr lang="en-US" spc="-10"/>
              <a:t> </a:t>
            </a:r>
            <a:r>
              <a:rPr lang="en-US" spc="-30"/>
              <a:t>2018</a:t>
            </a:r>
            <a:r>
              <a:rPr lang="en-US" spc="-15"/>
              <a:t> </a:t>
            </a:r>
            <a:r>
              <a:rPr lang="en-US"/>
              <a:t>BURGER</a:t>
            </a:r>
            <a:r>
              <a:rPr lang="en-US" spc="-10"/>
              <a:t> </a:t>
            </a:r>
            <a:r>
              <a:rPr lang="en-US"/>
              <a:t>KING</a:t>
            </a:r>
            <a:r>
              <a:rPr lang="en-US" spc="-10"/>
              <a:t> CORPORATION. </a:t>
            </a:r>
            <a:r>
              <a:rPr lang="en-US"/>
              <a:t>ALL</a:t>
            </a:r>
            <a:r>
              <a:rPr lang="en-US" spc="-15"/>
              <a:t> </a:t>
            </a:r>
            <a:r>
              <a:rPr lang="en-US"/>
              <a:t>RIGHTS</a:t>
            </a:r>
            <a:r>
              <a:rPr lang="en-US" spc="-10"/>
              <a:t> RESERVED.</a:t>
            </a:r>
            <a:endParaRPr spc="-7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108363" y="311727"/>
            <a:ext cx="10291330" cy="6550602"/>
            <a:chOff x="457200" y="457200"/>
            <a:chExt cx="15093950" cy="9607550"/>
          </a:xfrm>
        </p:grpSpPr>
        <p:sp>
          <p:nvSpPr>
            <p:cNvPr id="3" name="object 3"/>
            <p:cNvSpPr/>
            <p:nvPr/>
          </p:nvSpPr>
          <p:spPr>
            <a:xfrm>
              <a:off x="15093950" y="9607550"/>
              <a:ext cx="450850" cy="450850"/>
            </a:xfrm>
            <a:custGeom>
              <a:avLst/>
              <a:gdLst/>
              <a:ahLst/>
              <a:cxnLst/>
              <a:rect l="l" t="t" r="r" b="b"/>
              <a:pathLst>
                <a:path w="450850" h="450850">
                  <a:moveTo>
                    <a:pt x="450850" y="0"/>
                  </a:moveTo>
                  <a:lnTo>
                    <a:pt x="0" y="0"/>
                  </a:lnTo>
                  <a:lnTo>
                    <a:pt x="0" y="450850"/>
                  </a:lnTo>
                  <a:lnTo>
                    <a:pt x="450850" y="450850"/>
                  </a:lnTo>
                  <a:lnTo>
                    <a:pt x="450850" y="0"/>
                  </a:lnTo>
                  <a:close/>
                </a:path>
              </a:pathLst>
            </a:custGeom>
            <a:solidFill>
              <a:srgbClr val="ED77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4" name="object 4"/>
            <p:cNvSpPr/>
            <p:nvPr/>
          </p:nvSpPr>
          <p:spPr>
            <a:xfrm>
              <a:off x="15093950" y="9607550"/>
              <a:ext cx="450850" cy="450850"/>
            </a:xfrm>
            <a:custGeom>
              <a:avLst/>
              <a:gdLst/>
              <a:ahLst/>
              <a:cxnLst/>
              <a:rect l="l" t="t" r="r" b="b"/>
              <a:pathLst>
                <a:path w="450850" h="450850">
                  <a:moveTo>
                    <a:pt x="450850" y="0"/>
                  </a:moveTo>
                  <a:lnTo>
                    <a:pt x="0" y="0"/>
                  </a:lnTo>
                  <a:lnTo>
                    <a:pt x="0" y="450850"/>
                  </a:lnTo>
                </a:path>
              </a:pathLst>
            </a:custGeom>
            <a:ln w="12700">
              <a:solidFill>
                <a:srgbClr val="ED77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44100" y="6481127"/>
              <a:ext cx="2912363" cy="246471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944100" y="3801325"/>
              <a:ext cx="2912363" cy="246471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44100" y="1121537"/>
              <a:ext cx="2912363" cy="246471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761345" y="8170178"/>
              <a:ext cx="646430" cy="0"/>
            </a:xfrm>
            <a:custGeom>
              <a:avLst/>
              <a:gdLst/>
              <a:ahLst/>
              <a:cxnLst/>
              <a:rect l="l" t="t" r="r" b="b"/>
              <a:pathLst>
                <a:path w="646429">
                  <a:moveTo>
                    <a:pt x="64634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9" name="object 9"/>
            <p:cNvSpPr/>
            <p:nvPr/>
          </p:nvSpPr>
          <p:spPr>
            <a:xfrm>
              <a:off x="2761344" y="6108510"/>
              <a:ext cx="581660" cy="0"/>
            </a:xfrm>
            <a:custGeom>
              <a:avLst/>
              <a:gdLst/>
              <a:ahLst/>
              <a:cxnLst/>
              <a:rect l="l" t="t" r="r" b="b"/>
              <a:pathLst>
                <a:path w="581660">
                  <a:moveTo>
                    <a:pt x="581088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0" name="object 10"/>
            <p:cNvSpPr/>
            <p:nvPr/>
          </p:nvSpPr>
          <p:spPr>
            <a:xfrm>
              <a:off x="2829970" y="7592465"/>
              <a:ext cx="0" cy="646430"/>
            </a:xfrm>
            <a:custGeom>
              <a:avLst/>
              <a:gdLst/>
              <a:ahLst/>
              <a:cxnLst/>
              <a:rect l="l" t="t" r="r" b="b"/>
              <a:pathLst>
                <a:path h="646429">
                  <a:moveTo>
                    <a:pt x="0" y="64634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1" name="object 11"/>
            <p:cNvSpPr/>
            <p:nvPr/>
          </p:nvSpPr>
          <p:spPr>
            <a:xfrm>
              <a:off x="2829970" y="6039882"/>
              <a:ext cx="0" cy="646430"/>
            </a:xfrm>
            <a:custGeom>
              <a:avLst/>
              <a:gdLst/>
              <a:ahLst/>
              <a:cxnLst/>
              <a:rect l="l" t="t" r="r" b="b"/>
              <a:pathLst>
                <a:path h="646429">
                  <a:moveTo>
                    <a:pt x="0" y="0"/>
                  </a:moveTo>
                  <a:lnTo>
                    <a:pt x="0" y="64634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73153" y="8113362"/>
              <a:ext cx="114199" cy="11419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73149" y="6051133"/>
              <a:ext cx="114199" cy="11419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85833" y="7346072"/>
              <a:ext cx="172695" cy="113626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586953" y="7298817"/>
              <a:ext cx="60960" cy="24130"/>
            </a:xfrm>
            <a:custGeom>
              <a:avLst/>
              <a:gdLst/>
              <a:ahLst/>
              <a:cxnLst/>
              <a:rect l="l" t="t" r="r" b="b"/>
              <a:pathLst>
                <a:path w="60960" h="24129">
                  <a:moveTo>
                    <a:pt x="28689" y="0"/>
                  </a:moveTo>
                  <a:lnTo>
                    <a:pt x="0" y="0"/>
                  </a:lnTo>
                  <a:lnTo>
                    <a:pt x="0" y="23634"/>
                  </a:lnTo>
                  <a:lnTo>
                    <a:pt x="28689" y="23634"/>
                  </a:lnTo>
                  <a:lnTo>
                    <a:pt x="60756" y="18567"/>
                  </a:lnTo>
                  <a:lnTo>
                    <a:pt x="60756" y="5626"/>
                  </a:lnTo>
                  <a:lnTo>
                    <a:pt x="2868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85833" y="7085447"/>
              <a:ext cx="176007" cy="19424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586951" y="6951738"/>
              <a:ext cx="172085" cy="111125"/>
            </a:xfrm>
            <a:custGeom>
              <a:avLst/>
              <a:gdLst/>
              <a:ahLst/>
              <a:cxnLst/>
              <a:rect l="l" t="t" r="r" b="b"/>
              <a:pathLst>
                <a:path w="172085" h="111125">
                  <a:moveTo>
                    <a:pt x="24193" y="0"/>
                  </a:moveTo>
                  <a:lnTo>
                    <a:pt x="0" y="0"/>
                  </a:lnTo>
                  <a:lnTo>
                    <a:pt x="0" y="21374"/>
                  </a:lnTo>
                  <a:lnTo>
                    <a:pt x="24193" y="21374"/>
                  </a:lnTo>
                  <a:lnTo>
                    <a:pt x="24193" y="0"/>
                  </a:lnTo>
                  <a:close/>
                </a:path>
                <a:path w="172085" h="111125">
                  <a:moveTo>
                    <a:pt x="60756" y="92265"/>
                  </a:moveTo>
                  <a:lnTo>
                    <a:pt x="28130" y="87198"/>
                  </a:lnTo>
                  <a:lnTo>
                    <a:pt x="0" y="87198"/>
                  </a:lnTo>
                  <a:lnTo>
                    <a:pt x="0" y="110820"/>
                  </a:lnTo>
                  <a:lnTo>
                    <a:pt x="28130" y="110820"/>
                  </a:lnTo>
                  <a:lnTo>
                    <a:pt x="60756" y="105194"/>
                  </a:lnTo>
                  <a:lnTo>
                    <a:pt x="60756" y="92265"/>
                  </a:lnTo>
                  <a:close/>
                </a:path>
                <a:path w="172085" h="111125">
                  <a:moveTo>
                    <a:pt x="60756" y="54013"/>
                  </a:moveTo>
                  <a:lnTo>
                    <a:pt x="28130" y="48387"/>
                  </a:lnTo>
                  <a:lnTo>
                    <a:pt x="0" y="48387"/>
                  </a:lnTo>
                  <a:lnTo>
                    <a:pt x="0" y="72009"/>
                  </a:lnTo>
                  <a:lnTo>
                    <a:pt x="28130" y="72009"/>
                  </a:lnTo>
                  <a:lnTo>
                    <a:pt x="60756" y="66382"/>
                  </a:lnTo>
                  <a:lnTo>
                    <a:pt x="60756" y="54013"/>
                  </a:lnTo>
                  <a:close/>
                </a:path>
                <a:path w="172085" h="111125">
                  <a:moveTo>
                    <a:pt x="171577" y="0"/>
                  </a:moveTo>
                  <a:lnTo>
                    <a:pt x="47256" y="0"/>
                  </a:lnTo>
                  <a:lnTo>
                    <a:pt x="47256" y="21374"/>
                  </a:lnTo>
                  <a:lnTo>
                    <a:pt x="171577" y="21374"/>
                  </a:lnTo>
                  <a:lnTo>
                    <a:pt x="1715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8" name="object 1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631396" y="6818988"/>
              <a:ext cx="127133" cy="10125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898598" y="7351187"/>
              <a:ext cx="220505" cy="172944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3047110" y="7294321"/>
              <a:ext cx="24765" cy="24130"/>
            </a:xfrm>
            <a:custGeom>
              <a:avLst/>
              <a:gdLst/>
              <a:ahLst/>
              <a:cxnLst/>
              <a:rect l="l" t="t" r="r" b="b"/>
              <a:pathLst>
                <a:path w="24764" h="24129">
                  <a:moveTo>
                    <a:pt x="24193" y="0"/>
                  </a:moveTo>
                  <a:lnTo>
                    <a:pt x="0" y="0"/>
                  </a:lnTo>
                  <a:lnTo>
                    <a:pt x="0" y="23622"/>
                  </a:lnTo>
                  <a:lnTo>
                    <a:pt x="24193" y="23622"/>
                  </a:lnTo>
                  <a:lnTo>
                    <a:pt x="241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21" name="object 2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901972" y="7150313"/>
              <a:ext cx="169316" cy="111379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898598" y="7017381"/>
              <a:ext cx="176007" cy="11340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944163" y="6821234"/>
              <a:ext cx="127132" cy="168758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2899714" y="6754863"/>
              <a:ext cx="219710" cy="46990"/>
            </a:xfrm>
            <a:custGeom>
              <a:avLst/>
              <a:gdLst/>
              <a:ahLst/>
              <a:cxnLst/>
              <a:rect l="l" t="t" r="r" b="b"/>
              <a:pathLst>
                <a:path w="219710" h="46990">
                  <a:moveTo>
                    <a:pt x="219379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0" y="46990"/>
                  </a:lnTo>
                  <a:lnTo>
                    <a:pt x="17437" y="46990"/>
                  </a:lnTo>
                  <a:lnTo>
                    <a:pt x="17437" y="21590"/>
                  </a:lnTo>
                  <a:lnTo>
                    <a:pt x="201942" y="21590"/>
                  </a:lnTo>
                  <a:lnTo>
                    <a:pt x="201942" y="46990"/>
                  </a:lnTo>
                  <a:lnTo>
                    <a:pt x="219379" y="46990"/>
                  </a:lnTo>
                  <a:lnTo>
                    <a:pt x="219379" y="21590"/>
                  </a:lnTo>
                  <a:lnTo>
                    <a:pt x="2193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5" name="object 25"/>
            <p:cNvSpPr/>
            <p:nvPr/>
          </p:nvSpPr>
          <p:spPr>
            <a:xfrm>
              <a:off x="3678262" y="2087558"/>
              <a:ext cx="0" cy="410209"/>
            </a:xfrm>
            <a:custGeom>
              <a:avLst/>
              <a:gdLst/>
              <a:ahLst/>
              <a:cxnLst/>
              <a:rect l="l" t="t" r="r" b="b"/>
              <a:pathLst>
                <a:path h="410210">
                  <a:moveTo>
                    <a:pt x="0" y="4100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6" name="object 26"/>
            <p:cNvSpPr/>
            <p:nvPr/>
          </p:nvSpPr>
          <p:spPr>
            <a:xfrm>
              <a:off x="4606434" y="2087558"/>
              <a:ext cx="0" cy="410209"/>
            </a:xfrm>
            <a:custGeom>
              <a:avLst/>
              <a:gdLst/>
              <a:ahLst/>
              <a:cxnLst/>
              <a:rect l="l" t="t" r="r" b="b"/>
              <a:pathLst>
                <a:path h="410210">
                  <a:moveTo>
                    <a:pt x="0" y="410082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7" name="object 27"/>
            <p:cNvSpPr/>
            <p:nvPr/>
          </p:nvSpPr>
          <p:spPr>
            <a:xfrm>
              <a:off x="3609633" y="2156186"/>
              <a:ext cx="1065530" cy="0"/>
            </a:xfrm>
            <a:custGeom>
              <a:avLst/>
              <a:gdLst/>
              <a:ahLst/>
              <a:cxnLst/>
              <a:rect l="l" t="t" r="r" b="b"/>
              <a:pathLst>
                <a:path w="1065529">
                  <a:moveTo>
                    <a:pt x="0" y="0"/>
                  </a:moveTo>
                  <a:lnTo>
                    <a:pt x="106542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28" name="object 28"/>
            <p:cNvSpPr/>
            <p:nvPr/>
          </p:nvSpPr>
          <p:spPr>
            <a:xfrm>
              <a:off x="4142348" y="1716855"/>
              <a:ext cx="269875" cy="439420"/>
            </a:xfrm>
            <a:custGeom>
              <a:avLst/>
              <a:gdLst/>
              <a:ahLst/>
              <a:cxnLst/>
              <a:rect l="l" t="t" r="r" b="b"/>
              <a:pathLst>
                <a:path w="269875" h="439419">
                  <a:moveTo>
                    <a:pt x="0" y="439331"/>
                  </a:moveTo>
                  <a:lnTo>
                    <a:pt x="131635" y="0"/>
                  </a:lnTo>
                  <a:lnTo>
                    <a:pt x="26945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79861" y="1472152"/>
              <a:ext cx="63569" cy="172694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598543" y="1473275"/>
              <a:ext cx="107950" cy="120014"/>
            </a:xfrm>
            <a:custGeom>
              <a:avLst/>
              <a:gdLst/>
              <a:ahLst/>
              <a:cxnLst/>
              <a:rect l="l" t="t" r="r" b="b"/>
              <a:pathLst>
                <a:path w="107950" h="120015">
                  <a:moveTo>
                    <a:pt x="23634" y="0"/>
                  </a:moveTo>
                  <a:lnTo>
                    <a:pt x="0" y="0"/>
                  </a:lnTo>
                  <a:lnTo>
                    <a:pt x="0" y="28689"/>
                  </a:lnTo>
                  <a:lnTo>
                    <a:pt x="5067" y="60756"/>
                  </a:lnTo>
                  <a:lnTo>
                    <a:pt x="18008" y="60756"/>
                  </a:lnTo>
                  <a:lnTo>
                    <a:pt x="23634" y="28689"/>
                  </a:lnTo>
                  <a:lnTo>
                    <a:pt x="23634" y="0"/>
                  </a:lnTo>
                  <a:close/>
                </a:path>
                <a:path w="107950" h="120015">
                  <a:moveTo>
                    <a:pt x="107467" y="99009"/>
                  </a:moveTo>
                  <a:lnTo>
                    <a:pt x="42773" y="99009"/>
                  </a:lnTo>
                  <a:lnTo>
                    <a:pt x="42773" y="119824"/>
                  </a:lnTo>
                  <a:lnTo>
                    <a:pt x="107467" y="119824"/>
                  </a:lnTo>
                  <a:lnTo>
                    <a:pt x="107467" y="990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31" name="object 3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739750" y="1472152"/>
              <a:ext cx="63568" cy="17269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940010" y="1472152"/>
              <a:ext cx="63568" cy="172694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5047456" y="1469899"/>
              <a:ext cx="187886" cy="177761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5258968" y="1473275"/>
              <a:ext cx="111125" cy="172085"/>
            </a:xfrm>
            <a:custGeom>
              <a:avLst/>
              <a:gdLst/>
              <a:ahLst/>
              <a:cxnLst/>
              <a:rect l="l" t="t" r="r" b="b"/>
              <a:pathLst>
                <a:path w="111125" h="172085">
                  <a:moveTo>
                    <a:pt x="23622" y="12"/>
                  </a:moveTo>
                  <a:lnTo>
                    <a:pt x="0" y="12"/>
                  </a:lnTo>
                  <a:lnTo>
                    <a:pt x="0" y="28143"/>
                  </a:lnTo>
                  <a:lnTo>
                    <a:pt x="5626" y="60769"/>
                  </a:lnTo>
                  <a:lnTo>
                    <a:pt x="18554" y="60769"/>
                  </a:lnTo>
                  <a:lnTo>
                    <a:pt x="23622" y="28143"/>
                  </a:lnTo>
                  <a:lnTo>
                    <a:pt x="23622" y="12"/>
                  </a:lnTo>
                  <a:close/>
                </a:path>
                <a:path w="111125" h="172085">
                  <a:moveTo>
                    <a:pt x="62433" y="12"/>
                  </a:moveTo>
                  <a:lnTo>
                    <a:pt x="38811" y="12"/>
                  </a:lnTo>
                  <a:lnTo>
                    <a:pt x="38811" y="28143"/>
                  </a:lnTo>
                  <a:lnTo>
                    <a:pt x="44437" y="60769"/>
                  </a:lnTo>
                  <a:lnTo>
                    <a:pt x="56807" y="60769"/>
                  </a:lnTo>
                  <a:lnTo>
                    <a:pt x="62433" y="28143"/>
                  </a:lnTo>
                  <a:lnTo>
                    <a:pt x="62433" y="12"/>
                  </a:lnTo>
                  <a:close/>
                </a:path>
                <a:path w="111125" h="172085">
                  <a:moveTo>
                    <a:pt x="110820" y="47256"/>
                  </a:moveTo>
                  <a:lnTo>
                    <a:pt x="89446" y="47256"/>
                  </a:lnTo>
                  <a:lnTo>
                    <a:pt x="89446" y="171577"/>
                  </a:lnTo>
                  <a:lnTo>
                    <a:pt x="110820" y="171577"/>
                  </a:lnTo>
                  <a:lnTo>
                    <a:pt x="110820" y="47256"/>
                  </a:lnTo>
                  <a:close/>
                </a:path>
                <a:path w="111125" h="172085">
                  <a:moveTo>
                    <a:pt x="110820" y="0"/>
                  </a:moveTo>
                  <a:lnTo>
                    <a:pt x="89446" y="0"/>
                  </a:lnTo>
                  <a:lnTo>
                    <a:pt x="89446" y="24193"/>
                  </a:lnTo>
                  <a:lnTo>
                    <a:pt x="110820" y="24193"/>
                  </a:lnTo>
                  <a:lnTo>
                    <a:pt x="110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35" name="object 3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401285" y="1517717"/>
              <a:ext cx="101252" cy="12713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480431" y="1785481"/>
              <a:ext cx="172639" cy="220833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4686312" y="1933981"/>
              <a:ext cx="24130" cy="24765"/>
            </a:xfrm>
            <a:custGeom>
              <a:avLst/>
              <a:gdLst/>
              <a:ahLst/>
              <a:cxnLst/>
              <a:rect l="l" t="t" r="r" b="b"/>
              <a:pathLst>
                <a:path w="24129" h="24764">
                  <a:moveTo>
                    <a:pt x="23622" y="0"/>
                  </a:moveTo>
                  <a:lnTo>
                    <a:pt x="0" y="0"/>
                  </a:lnTo>
                  <a:lnTo>
                    <a:pt x="0" y="24193"/>
                  </a:lnTo>
                  <a:lnTo>
                    <a:pt x="23622" y="24193"/>
                  </a:lnTo>
                  <a:lnTo>
                    <a:pt x="236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38" name="object 3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741439" y="1785481"/>
              <a:ext cx="245259" cy="176008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014267" y="1831045"/>
              <a:ext cx="168758" cy="127133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5202707" y="1786610"/>
              <a:ext cx="46990" cy="219710"/>
            </a:xfrm>
            <a:custGeom>
              <a:avLst/>
              <a:gdLst/>
              <a:ahLst/>
              <a:cxnLst/>
              <a:rect l="l" t="t" r="r" b="b"/>
              <a:pathLst>
                <a:path w="46989" h="219710">
                  <a:moveTo>
                    <a:pt x="46685" y="0"/>
                  </a:moveTo>
                  <a:lnTo>
                    <a:pt x="0" y="0"/>
                  </a:lnTo>
                  <a:lnTo>
                    <a:pt x="0" y="17780"/>
                  </a:lnTo>
                  <a:lnTo>
                    <a:pt x="25311" y="17780"/>
                  </a:lnTo>
                  <a:lnTo>
                    <a:pt x="25311" y="201930"/>
                  </a:lnTo>
                  <a:lnTo>
                    <a:pt x="0" y="201930"/>
                  </a:lnTo>
                  <a:lnTo>
                    <a:pt x="0" y="219710"/>
                  </a:lnTo>
                  <a:lnTo>
                    <a:pt x="46685" y="219710"/>
                  </a:lnTo>
                  <a:lnTo>
                    <a:pt x="46685" y="201930"/>
                  </a:lnTo>
                  <a:lnTo>
                    <a:pt x="46685" y="17780"/>
                  </a:lnTo>
                  <a:lnTo>
                    <a:pt x="4668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41" name="object 41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621443" y="2099367"/>
              <a:ext cx="113634" cy="114203"/>
            </a:xfrm>
            <a:prstGeom prst="rect">
              <a:avLst/>
            </a:prstGeom>
          </p:spPr>
        </p:pic>
        <p:pic>
          <p:nvPicPr>
            <p:cNvPr id="42" name="object 42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4549056" y="2099365"/>
              <a:ext cx="114197" cy="114199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2706771" y="2566269"/>
              <a:ext cx="793115" cy="0"/>
            </a:xfrm>
            <a:custGeom>
              <a:avLst/>
              <a:gdLst/>
              <a:ahLst/>
              <a:cxnLst/>
              <a:rect l="l" t="t" r="r" b="b"/>
              <a:pathLst>
                <a:path w="793114">
                  <a:moveTo>
                    <a:pt x="792607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44" name="object 44"/>
            <p:cNvSpPr/>
            <p:nvPr/>
          </p:nvSpPr>
          <p:spPr>
            <a:xfrm>
              <a:off x="2706777" y="3923651"/>
              <a:ext cx="799465" cy="0"/>
            </a:xfrm>
            <a:custGeom>
              <a:avLst/>
              <a:gdLst/>
              <a:ahLst/>
              <a:cxnLst/>
              <a:rect l="l" t="t" r="r" b="b"/>
              <a:pathLst>
                <a:path w="799464">
                  <a:moveTo>
                    <a:pt x="79935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45" name="object 45"/>
            <p:cNvSpPr/>
            <p:nvPr/>
          </p:nvSpPr>
          <p:spPr>
            <a:xfrm>
              <a:off x="2775404" y="2497641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0"/>
                  </a:moveTo>
                  <a:lnTo>
                    <a:pt x="0" y="1676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46" name="object 46"/>
            <p:cNvSpPr/>
            <p:nvPr/>
          </p:nvSpPr>
          <p:spPr>
            <a:xfrm>
              <a:off x="2775404" y="3825214"/>
              <a:ext cx="0" cy="167640"/>
            </a:xfrm>
            <a:custGeom>
              <a:avLst/>
              <a:gdLst/>
              <a:ahLst/>
              <a:cxnLst/>
              <a:rect l="l" t="t" r="r" b="b"/>
              <a:pathLst>
                <a:path h="167639">
                  <a:moveTo>
                    <a:pt x="0" y="16762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47" name="object 47"/>
            <p:cNvSpPr/>
            <p:nvPr/>
          </p:nvSpPr>
          <p:spPr>
            <a:xfrm>
              <a:off x="2718574" y="2509456"/>
              <a:ext cx="113664" cy="1471930"/>
            </a:xfrm>
            <a:custGeom>
              <a:avLst/>
              <a:gdLst/>
              <a:ahLst/>
              <a:cxnLst/>
              <a:rect l="l" t="t" r="r" b="b"/>
              <a:pathLst>
                <a:path w="113664" h="1471929">
                  <a:moveTo>
                    <a:pt x="113639" y="1460334"/>
                  </a:moveTo>
                  <a:lnTo>
                    <a:pt x="10693" y="1357388"/>
                  </a:lnTo>
                  <a:lnTo>
                    <a:pt x="0" y="1368640"/>
                  </a:lnTo>
                  <a:lnTo>
                    <a:pt x="102958" y="1471587"/>
                  </a:lnTo>
                  <a:lnTo>
                    <a:pt x="113639" y="1460334"/>
                  </a:lnTo>
                  <a:close/>
                </a:path>
                <a:path w="113664" h="1471929">
                  <a:moveTo>
                    <a:pt x="113639" y="102946"/>
                  </a:moveTo>
                  <a:lnTo>
                    <a:pt x="10693" y="0"/>
                  </a:lnTo>
                  <a:lnTo>
                    <a:pt x="12" y="10693"/>
                  </a:lnTo>
                  <a:lnTo>
                    <a:pt x="113639" y="102946"/>
                  </a:lnTo>
                  <a:close/>
                </a:path>
                <a:path w="113664" h="1471929">
                  <a:moveTo>
                    <a:pt x="113639" y="102946"/>
                  </a:moveTo>
                  <a:lnTo>
                    <a:pt x="0" y="10693"/>
                  </a:lnTo>
                  <a:lnTo>
                    <a:pt x="102946" y="114198"/>
                  </a:lnTo>
                  <a:lnTo>
                    <a:pt x="113639" y="10294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48" name="object 48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2530704" y="3693013"/>
              <a:ext cx="172694" cy="63569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531821" y="3530434"/>
              <a:ext cx="120014" cy="107950"/>
            </a:xfrm>
            <a:custGeom>
              <a:avLst/>
              <a:gdLst/>
              <a:ahLst/>
              <a:cxnLst/>
              <a:rect l="l" t="t" r="r" b="b"/>
              <a:pathLst>
                <a:path w="120014" h="107950">
                  <a:moveTo>
                    <a:pt x="60756" y="89458"/>
                  </a:moveTo>
                  <a:lnTo>
                    <a:pt x="28689" y="83832"/>
                  </a:lnTo>
                  <a:lnTo>
                    <a:pt x="0" y="83832"/>
                  </a:lnTo>
                  <a:lnTo>
                    <a:pt x="0" y="107467"/>
                  </a:lnTo>
                  <a:lnTo>
                    <a:pt x="28689" y="107467"/>
                  </a:lnTo>
                  <a:lnTo>
                    <a:pt x="60756" y="102400"/>
                  </a:lnTo>
                  <a:lnTo>
                    <a:pt x="60756" y="89458"/>
                  </a:lnTo>
                  <a:close/>
                </a:path>
                <a:path w="120014" h="107950">
                  <a:moveTo>
                    <a:pt x="119824" y="0"/>
                  </a:moveTo>
                  <a:lnTo>
                    <a:pt x="99009" y="0"/>
                  </a:lnTo>
                  <a:lnTo>
                    <a:pt x="99009" y="64693"/>
                  </a:lnTo>
                  <a:lnTo>
                    <a:pt x="119824" y="64693"/>
                  </a:lnTo>
                  <a:lnTo>
                    <a:pt x="1198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50" name="object 50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2534079" y="3399936"/>
              <a:ext cx="169316" cy="111378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2528451" y="2999983"/>
              <a:ext cx="178262" cy="312201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531821" y="2866656"/>
              <a:ext cx="172085" cy="111125"/>
            </a:xfrm>
            <a:custGeom>
              <a:avLst/>
              <a:gdLst/>
              <a:ahLst/>
              <a:cxnLst/>
              <a:rect l="l" t="t" r="r" b="b"/>
              <a:pathLst>
                <a:path w="172085" h="111125">
                  <a:moveTo>
                    <a:pt x="24206" y="0"/>
                  </a:moveTo>
                  <a:lnTo>
                    <a:pt x="12" y="0"/>
                  </a:lnTo>
                  <a:lnTo>
                    <a:pt x="12" y="21374"/>
                  </a:lnTo>
                  <a:lnTo>
                    <a:pt x="24206" y="21374"/>
                  </a:lnTo>
                  <a:lnTo>
                    <a:pt x="24206" y="0"/>
                  </a:lnTo>
                  <a:close/>
                </a:path>
                <a:path w="172085" h="111125">
                  <a:moveTo>
                    <a:pt x="60756" y="92265"/>
                  </a:moveTo>
                  <a:lnTo>
                    <a:pt x="28130" y="87198"/>
                  </a:lnTo>
                  <a:lnTo>
                    <a:pt x="0" y="87198"/>
                  </a:lnTo>
                  <a:lnTo>
                    <a:pt x="0" y="110820"/>
                  </a:lnTo>
                  <a:lnTo>
                    <a:pt x="28130" y="110820"/>
                  </a:lnTo>
                  <a:lnTo>
                    <a:pt x="60756" y="105194"/>
                  </a:lnTo>
                  <a:lnTo>
                    <a:pt x="60756" y="92265"/>
                  </a:lnTo>
                  <a:close/>
                </a:path>
                <a:path w="172085" h="111125">
                  <a:moveTo>
                    <a:pt x="60756" y="54013"/>
                  </a:moveTo>
                  <a:lnTo>
                    <a:pt x="28130" y="48387"/>
                  </a:lnTo>
                  <a:lnTo>
                    <a:pt x="0" y="48387"/>
                  </a:lnTo>
                  <a:lnTo>
                    <a:pt x="0" y="72009"/>
                  </a:lnTo>
                  <a:lnTo>
                    <a:pt x="28130" y="72009"/>
                  </a:lnTo>
                  <a:lnTo>
                    <a:pt x="60756" y="66382"/>
                  </a:lnTo>
                  <a:lnTo>
                    <a:pt x="60756" y="54013"/>
                  </a:lnTo>
                  <a:close/>
                </a:path>
                <a:path w="172085" h="111125">
                  <a:moveTo>
                    <a:pt x="171577" y="0"/>
                  </a:moveTo>
                  <a:lnTo>
                    <a:pt x="47256" y="0"/>
                  </a:lnTo>
                  <a:lnTo>
                    <a:pt x="47256" y="21374"/>
                  </a:lnTo>
                  <a:lnTo>
                    <a:pt x="171577" y="21374"/>
                  </a:lnTo>
                  <a:lnTo>
                    <a:pt x="1715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53" name="object 53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576269" y="2733907"/>
              <a:ext cx="127132" cy="101252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844032" y="3456804"/>
              <a:ext cx="220505" cy="172944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2992539" y="3399942"/>
              <a:ext cx="24765" cy="24130"/>
            </a:xfrm>
            <a:custGeom>
              <a:avLst/>
              <a:gdLst/>
              <a:ahLst/>
              <a:cxnLst/>
              <a:rect l="l" t="t" r="r" b="b"/>
              <a:pathLst>
                <a:path w="24764" h="24129">
                  <a:moveTo>
                    <a:pt x="24193" y="0"/>
                  </a:moveTo>
                  <a:lnTo>
                    <a:pt x="0" y="0"/>
                  </a:lnTo>
                  <a:lnTo>
                    <a:pt x="0" y="23622"/>
                  </a:lnTo>
                  <a:lnTo>
                    <a:pt x="24193" y="23622"/>
                  </a:lnTo>
                  <a:lnTo>
                    <a:pt x="24193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56" name="object 5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2847408" y="3254866"/>
              <a:ext cx="171291" cy="113563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2844032" y="3123224"/>
              <a:ext cx="175421" cy="112559"/>
            </a:xfrm>
            <a:prstGeom prst="rect">
              <a:avLst/>
            </a:prstGeom>
          </p:spPr>
        </p:pic>
        <p:pic>
          <p:nvPicPr>
            <p:cNvPr id="58" name="object 58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889598" y="2926850"/>
              <a:ext cx="127133" cy="168758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2845155" y="2860471"/>
              <a:ext cx="219710" cy="46990"/>
            </a:xfrm>
            <a:custGeom>
              <a:avLst/>
              <a:gdLst/>
              <a:ahLst/>
              <a:cxnLst/>
              <a:rect l="l" t="t" r="r" b="b"/>
              <a:pathLst>
                <a:path w="219710" h="46989">
                  <a:moveTo>
                    <a:pt x="219379" y="0"/>
                  </a:moveTo>
                  <a:lnTo>
                    <a:pt x="0" y="0"/>
                  </a:lnTo>
                  <a:lnTo>
                    <a:pt x="0" y="21590"/>
                  </a:lnTo>
                  <a:lnTo>
                    <a:pt x="0" y="46990"/>
                  </a:lnTo>
                  <a:lnTo>
                    <a:pt x="17437" y="46990"/>
                  </a:lnTo>
                  <a:lnTo>
                    <a:pt x="17437" y="21590"/>
                  </a:lnTo>
                  <a:lnTo>
                    <a:pt x="201942" y="21590"/>
                  </a:lnTo>
                  <a:lnTo>
                    <a:pt x="201942" y="46990"/>
                  </a:lnTo>
                  <a:lnTo>
                    <a:pt x="219379" y="46990"/>
                  </a:lnTo>
                  <a:lnTo>
                    <a:pt x="219379" y="21590"/>
                  </a:lnTo>
                  <a:lnTo>
                    <a:pt x="21937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0" name="object 60"/>
            <p:cNvSpPr/>
            <p:nvPr/>
          </p:nvSpPr>
          <p:spPr>
            <a:xfrm>
              <a:off x="3692849" y="6125387"/>
              <a:ext cx="893444" cy="69215"/>
            </a:xfrm>
            <a:custGeom>
              <a:avLst/>
              <a:gdLst/>
              <a:ahLst/>
              <a:cxnLst/>
              <a:rect l="l" t="t" r="r" b="b"/>
              <a:pathLst>
                <a:path w="893445" h="69214">
                  <a:moveTo>
                    <a:pt x="893333" y="0"/>
                  </a:moveTo>
                  <a:lnTo>
                    <a:pt x="34356" y="0"/>
                  </a:lnTo>
                  <a:lnTo>
                    <a:pt x="27041" y="558"/>
                  </a:lnTo>
                  <a:lnTo>
                    <a:pt x="6721" y="13791"/>
                  </a:lnTo>
                  <a:lnTo>
                    <a:pt x="0" y="34280"/>
                  </a:lnTo>
                  <a:lnTo>
                    <a:pt x="6799" y="54783"/>
                  </a:lnTo>
                  <a:lnTo>
                    <a:pt x="27041" y="68059"/>
                  </a:lnTo>
                  <a:lnTo>
                    <a:pt x="34356" y="686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1" name="object 61"/>
            <p:cNvSpPr/>
            <p:nvPr/>
          </p:nvSpPr>
          <p:spPr>
            <a:xfrm>
              <a:off x="3727202" y="6125388"/>
              <a:ext cx="893444" cy="69215"/>
            </a:xfrm>
            <a:custGeom>
              <a:avLst/>
              <a:gdLst/>
              <a:ahLst/>
              <a:cxnLst/>
              <a:rect l="l" t="t" r="r" b="b"/>
              <a:pathLst>
                <a:path w="893445" h="69214">
                  <a:moveTo>
                    <a:pt x="0" y="69189"/>
                  </a:moveTo>
                  <a:lnTo>
                    <a:pt x="858977" y="69189"/>
                  </a:lnTo>
                  <a:lnTo>
                    <a:pt x="858977" y="68630"/>
                  </a:lnTo>
                  <a:lnTo>
                    <a:pt x="866292" y="68059"/>
                  </a:lnTo>
                  <a:lnTo>
                    <a:pt x="886528" y="54783"/>
                  </a:lnTo>
                  <a:lnTo>
                    <a:pt x="893329" y="34280"/>
                  </a:lnTo>
                  <a:lnTo>
                    <a:pt x="886611" y="13791"/>
                  </a:lnTo>
                  <a:lnTo>
                    <a:pt x="866292" y="558"/>
                  </a:lnTo>
                  <a:lnTo>
                    <a:pt x="858977" y="0"/>
                  </a:lnTo>
                  <a:lnTo>
                    <a:pt x="859548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2" name="object 62"/>
            <p:cNvSpPr/>
            <p:nvPr/>
          </p:nvSpPr>
          <p:spPr>
            <a:xfrm>
              <a:off x="4122097" y="6709854"/>
              <a:ext cx="69215" cy="226695"/>
            </a:xfrm>
            <a:custGeom>
              <a:avLst/>
              <a:gdLst/>
              <a:ahLst/>
              <a:cxnLst/>
              <a:rect l="l" t="t" r="r" b="b"/>
              <a:pathLst>
                <a:path w="69214" h="226695">
                  <a:moveTo>
                    <a:pt x="0" y="0"/>
                  </a:moveTo>
                  <a:lnTo>
                    <a:pt x="68630" y="0"/>
                  </a:lnTo>
                  <a:lnTo>
                    <a:pt x="68630" y="226136"/>
                  </a:lnTo>
                  <a:lnTo>
                    <a:pt x="0" y="22613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3" name="object 63"/>
            <p:cNvSpPr/>
            <p:nvPr/>
          </p:nvSpPr>
          <p:spPr>
            <a:xfrm>
              <a:off x="4092848" y="6698040"/>
              <a:ext cx="127635" cy="12065"/>
            </a:xfrm>
            <a:custGeom>
              <a:avLst/>
              <a:gdLst/>
              <a:ahLst/>
              <a:cxnLst/>
              <a:rect l="l" t="t" r="r" b="b"/>
              <a:pathLst>
                <a:path w="127635" h="12065">
                  <a:moveTo>
                    <a:pt x="115315" y="0"/>
                  </a:moveTo>
                  <a:lnTo>
                    <a:pt x="12369" y="0"/>
                  </a:lnTo>
                  <a:lnTo>
                    <a:pt x="0" y="11811"/>
                  </a:lnTo>
                  <a:lnTo>
                    <a:pt x="127126" y="11811"/>
                  </a:lnTo>
                  <a:lnTo>
                    <a:pt x="11531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4" name="object 64"/>
            <p:cNvSpPr/>
            <p:nvPr/>
          </p:nvSpPr>
          <p:spPr>
            <a:xfrm>
              <a:off x="4122094" y="6354335"/>
              <a:ext cx="69215" cy="344170"/>
            </a:xfrm>
            <a:custGeom>
              <a:avLst/>
              <a:gdLst/>
              <a:ahLst/>
              <a:cxnLst/>
              <a:rect l="l" t="t" r="r" b="b"/>
              <a:pathLst>
                <a:path w="69214" h="344170">
                  <a:moveTo>
                    <a:pt x="68630" y="0"/>
                  </a:moveTo>
                  <a:lnTo>
                    <a:pt x="0" y="0"/>
                  </a:lnTo>
                  <a:lnTo>
                    <a:pt x="0" y="343700"/>
                  </a:lnTo>
                  <a:lnTo>
                    <a:pt x="68630" y="343700"/>
                  </a:lnTo>
                  <a:lnTo>
                    <a:pt x="6863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5" name="object 65"/>
            <p:cNvSpPr/>
            <p:nvPr/>
          </p:nvSpPr>
          <p:spPr>
            <a:xfrm>
              <a:off x="4122094" y="6935989"/>
              <a:ext cx="69215" cy="581025"/>
            </a:xfrm>
            <a:custGeom>
              <a:avLst/>
              <a:gdLst/>
              <a:ahLst/>
              <a:cxnLst/>
              <a:rect l="l" t="t" r="r" b="b"/>
              <a:pathLst>
                <a:path w="69214" h="581025">
                  <a:moveTo>
                    <a:pt x="68630" y="580529"/>
                  </a:moveTo>
                  <a:lnTo>
                    <a:pt x="68630" y="0"/>
                  </a:lnTo>
                  <a:lnTo>
                    <a:pt x="0" y="0"/>
                  </a:lnTo>
                  <a:lnTo>
                    <a:pt x="0" y="5805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6" name="object 66"/>
            <p:cNvSpPr/>
            <p:nvPr/>
          </p:nvSpPr>
          <p:spPr>
            <a:xfrm>
              <a:off x="4122094" y="7573335"/>
              <a:ext cx="69215" cy="596900"/>
            </a:xfrm>
            <a:custGeom>
              <a:avLst/>
              <a:gdLst/>
              <a:ahLst/>
              <a:cxnLst/>
              <a:rect l="l" t="t" r="r" b="b"/>
              <a:pathLst>
                <a:path w="69214" h="596900">
                  <a:moveTo>
                    <a:pt x="68630" y="0"/>
                  </a:moveTo>
                  <a:lnTo>
                    <a:pt x="0" y="0"/>
                  </a:lnTo>
                  <a:lnTo>
                    <a:pt x="0" y="596836"/>
                  </a:lnTo>
                  <a:lnTo>
                    <a:pt x="68630" y="596836"/>
                  </a:lnTo>
                  <a:lnTo>
                    <a:pt x="6863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7" name="object 67"/>
            <p:cNvSpPr/>
            <p:nvPr/>
          </p:nvSpPr>
          <p:spPr>
            <a:xfrm>
              <a:off x="4190725" y="6933175"/>
              <a:ext cx="26034" cy="346710"/>
            </a:xfrm>
            <a:custGeom>
              <a:avLst/>
              <a:gdLst/>
              <a:ahLst/>
              <a:cxnLst/>
              <a:rect l="l" t="t" r="r" b="b"/>
              <a:pathLst>
                <a:path w="26035" h="346709">
                  <a:moveTo>
                    <a:pt x="0" y="346519"/>
                  </a:moveTo>
                  <a:lnTo>
                    <a:pt x="25882" y="346519"/>
                  </a:lnTo>
                  <a:lnTo>
                    <a:pt x="25882" y="0"/>
                  </a:lnTo>
                  <a:lnTo>
                    <a:pt x="0" y="0"/>
                  </a:lnTo>
                  <a:lnTo>
                    <a:pt x="0" y="3465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8" name="object 68"/>
            <p:cNvSpPr/>
            <p:nvPr/>
          </p:nvSpPr>
          <p:spPr>
            <a:xfrm>
              <a:off x="3646158" y="7516519"/>
              <a:ext cx="992505" cy="56515"/>
            </a:xfrm>
            <a:custGeom>
              <a:avLst/>
              <a:gdLst/>
              <a:ahLst/>
              <a:cxnLst/>
              <a:rect l="l" t="t" r="r" b="b"/>
              <a:pathLst>
                <a:path w="992504" h="56515">
                  <a:moveTo>
                    <a:pt x="992339" y="0"/>
                  </a:moveTo>
                  <a:lnTo>
                    <a:pt x="28168" y="0"/>
                  </a:lnTo>
                  <a:lnTo>
                    <a:pt x="21983" y="558"/>
                  </a:lnTo>
                  <a:lnTo>
                    <a:pt x="5495" y="11467"/>
                  </a:lnTo>
                  <a:lnTo>
                    <a:pt x="0" y="28128"/>
                  </a:lnTo>
                  <a:lnTo>
                    <a:pt x="5495" y="44787"/>
                  </a:lnTo>
                  <a:lnTo>
                    <a:pt x="21983" y="55689"/>
                  </a:lnTo>
                  <a:lnTo>
                    <a:pt x="28168" y="5624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69" name="object 69"/>
            <p:cNvSpPr/>
            <p:nvPr/>
          </p:nvSpPr>
          <p:spPr>
            <a:xfrm>
              <a:off x="3674325" y="7573335"/>
              <a:ext cx="964565" cy="0"/>
            </a:xfrm>
            <a:custGeom>
              <a:avLst/>
              <a:gdLst/>
              <a:ahLst/>
              <a:cxnLst/>
              <a:rect l="l" t="t" r="r" b="b"/>
              <a:pathLst>
                <a:path w="964564">
                  <a:moveTo>
                    <a:pt x="0" y="0"/>
                  </a:moveTo>
                  <a:lnTo>
                    <a:pt x="96417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0" name="object 70"/>
            <p:cNvSpPr/>
            <p:nvPr/>
          </p:nvSpPr>
          <p:spPr>
            <a:xfrm>
              <a:off x="4638498" y="7516524"/>
              <a:ext cx="28575" cy="56515"/>
            </a:xfrm>
            <a:custGeom>
              <a:avLst/>
              <a:gdLst/>
              <a:ahLst/>
              <a:cxnLst/>
              <a:rect l="l" t="t" r="r" b="b"/>
              <a:pathLst>
                <a:path w="28575" h="56515">
                  <a:moveTo>
                    <a:pt x="0" y="56248"/>
                  </a:moveTo>
                  <a:lnTo>
                    <a:pt x="6184" y="55689"/>
                  </a:lnTo>
                  <a:lnTo>
                    <a:pt x="22672" y="44780"/>
                  </a:lnTo>
                  <a:lnTo>
                    <a:pt x="28168" y="28119"/>
                  </a:lnTo>
                  <a:lnTo>
                    <a:pt x="22672" y="11460"/>
                  </a:lnTo>
                  <a:lnTo>
                    <a:pt x="6184" y="558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1" name="object 71"/>
            <p:cNvSpPr/>
            <p:nvPr/>
          </p:nvSpPr>
          <p:spPr>
            <a:xfrm>
              <a:off x="4190725" y="6709854"/>
              <a:ext cx="0" cy="223520"/>
            </a:xfrm>
            <a:custGeom>
              <a:avLst/>
              <a:gdLst/>
              <a:ahLst/>
              <a:cxnLst/>
              <a:rect l="l" t="t" r="r" b="b"/>
              <a:pathLst>
                <a:path h="223520">
                  <a:moveTo>
                    <a:pt x="0" y="0"/>
                  </a:moveTo>
                  <a:lnTo>
                    <a:pt x="0" y="22332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2" name="object 72"/>
            <p:cNvSpPr/>
            <p:nvPr/>
          </p:nvSpPr>
          <p:spPr>
            <a:xfrm>
              <a:off x="4190723" y="6709859"/>
              <a:ext cx="41910" cy="223520"/>
            </a:xfrm>
            <a:custGeom>
              <a:avLst/>
              <a:gdLst/>
              <a:ahLst/>
              <a:cxnLst/>
              <a:rect l="l" t="t" r="r" b="b"/>
              <a:pathLst>
                <a:path w="41910" h="223520">
                  <a:moveTo>
                    <a:pt x="41630" y="215442"/>
                  </a:moveTo>
                  <a:lnTo>
                    <a:pt x="41630" y="198564"/>
                  </a:lnTo>
                  <a:lnTo>
                    <a:pt x="37693" y="189001"/>
                  </a:lnTo>
                  <a:lnTo>
                    <a:pt x="37693" y="0"/>
                  </a:lnTo>
                  <a:lnTo>
                    <a:pt x="0" y="0"/>
                  </a:lnTo>
                  <a:lnTo>
                    <a:pt x="0" y="223316"/>
                  </a:lnTo>
                  <a:lnTo>
                    <a:pt x="33756" y="223316"/>
                  </a:lnTo>
                  <a:lnTo>
                    <a:pt x="37693" y="222199"/>
                  </a:lnTo>
                  <a:lnTo>
                    <a:pt x="40500" y="219379"/>
                  </a:lnTo>
                  <a:lnTo>
                    <a:pt x="41630" y="21544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3" name="object 73"/>
            <p:cNvSpPr/>
            <p:nvPr/>
          </p:nvSpPr>
          <p:spPr>
            <a:xfrm>
              <a:off x="4096227" y="6933175"/>
              <a:ext cx="26034" cy="346710"/>
            </a:xfrm>
            <a:custGeom>
              <a:avLst/>
              <a:gdLst/>
              <a:ahLst/>
              <a:cxnLst/>
              <a:rect l="l" t="t" r="r" b="b"/>
              <a:pathLst>
                <a:path w="26035" h="346709">
                  <a:moveTo>
                    <a:pt x="25869" y="346519"/>
                  </a:moveTo>
                  <a:lnTo>
                    <a:pt x="0" y="346519"/>
                  </a:lnTo>
                  <a:lnTo>
                    <a:pt x="0" y="0"/>
                  </a:lnTo>
                  <a:lnTo>
                    <a:pt x="25869" y="0"/>
                  </a:lnTo>
                  <a:lnTo>
                    <a:pt x="25869" y="3465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4" name="object 74"/>
            <p:cNvSpPr/>
            <p:nvPr/>
          </p:nvSpPr>
          <p:spPr>
            <a:xfrm>
              <a:off x="4080470" y="6709859"/>
              <a:ext cx="41910" cy="223520"/>
            </a:xfrm>
            <a:custGeom>
              <a:avLst/>
              <a:gdLst/>
              <a:ahLst/>
              <a:cxnLst/>
              <a:rect l="l" t="t" r="r" b="b"/>
              <a:pathLst>
                <a:path w="41910" h="223520">
                  <a:moveTo>
                    <a:pt x="0" y="215442"/>
                  </a:moveTo>
                  <a:lnTo>
                    <a:pt x="0" y="198564"/>
                  </a:lnTo>
                  <a:lnTo>
                    <a:pt x="3937" y="189001"/>
                  </a:lnTo>
                  <a:lnTo>
                    <a:pt x="3937" y="0"/>
                  </a:lnTo>
                  <a:lnTo>
                    <a:pt x="41630" y="0"/>
                  </a:lnTo>
                  <a:lnTo>
                    <a:pt x="41630" y="223316"/>
                  </a:lnTo>
                  <a:lnTo>
                    <a:pt x="7874" y="223316"/>
                  </a:lnTo>
                </a:path>
                <a:path w="41910" h="223520">
                  <a:moveTo>
                    <a:pt x="0" y="215442"/>
                  </a:moveTo>
                  <a:lnTo>
                    <a:pt x="1130" y="219379"/>
                  </a:lnTo>
                  <a:lnTo>
                    <a:pt x="3937" y="222199"/>
                  </a:lnTo>
                  <a:lnTo>
                    <a:pt x="7874" y="2233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5" name="object 75"/>
            <p:cNvSpPr/>
            <p:nvPr/>
          </p:nvSpPr>
          <p:spPr>
            <a:xfrm>
              <a:off x="4108034" y="2566269"/>
              <a:ext cx="69215" cy="170180"/>
            </a:xfrm>
            <a:custGeom>
              <a:avLst/>
              <a:gdLst/>
              <a:ahLst/>
              <a:cxnLst/>
              <a:rect l="l" t="t" r="r" b="b"/>
              <a:pathLst>
                <a:path w="69214" h="170180">
                  <a:moveTo>
                    <a:pt x="0" y="0"/>
                  </a:moveTo>
                  <a:lnTo>
                    <a:pt x="68630" y="0"/>
                  </a:lnTo>
                  <a:lnTo>
                    <a:pt x="68630" y="169887"/>
                  </a:lnTo>
                  <a:lnTo>
                    <a:pt x="34315" y="168757"/>
                  </a:lnTo>
                  <a:lnTo>
                    <a:pt x="0" y="169887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6" name="object 76"/>
            <p:cNvSpPr/>
            <p:nvPr/>
          </p:nvSpPr>
          <p:spPr>
            <a:xfrm>
              <a:off x="3678822" y="2781157"/>
              <a:ext cx="927100" cy="928369"/>
            </a:xfrm>
            <a:custGeom>
              <a:avLst/>
              <a:gdLst/>
              <a:ahLst/>
              <a:cxnLst/>
              <a:rect l="l" t="t" r="r" b="b"/>
              <a:pathLst>
                <a:path w="927100" h="928370">
                  <a:moveTo>
                    <a:pt x="927049" y="464083"/>
                  </a:moveTo>
                  <a:lnTo>
                    <a:pt x="924242" y="412889"/>
                  </a:lnTo>
                  <a:lnTo>
                    <a:pt x="910614" y="341532"/>
                  </a:lnTo>
                  <a:lnTo>
                    <a:pt x="896105" y="297462"/>
                  </a:lnTo>
                  <a:lnTo>
                    <a:pt x="877576" y="255581"/>
                  </a:lnTo>
                  <a:lnTo>
                    <a:pt x="855265" y="216100"/>
                  </a:lnTo>
                  <a:lnTo>
                    <a:pt x="829409" y="179232"/>
                  </a:lnTo>
                  <a:lnTo>
                    <a:pt x="800247" y="145189"/>
                  </a:lnTo>
                  <a:lnTo>
                    <a:pt x="768016" y="114184"/>
                  </a:lnTo>
                  <a:lnTo>
                    <a:pt x="732955" y="86427"/>
                  </a:lnTo>
                  <a:lnTo>
                    <a:pt x="695300" y="62132"/>
                  </a:lnTo>
                  <a:lnTo>
                    <a:pt x="655291" y="41510"/>
                  </a:lnTo>
                  <a:lnTo>
                    <a:pt x="613165" y="24773"/>
                  </a:lnTo>
                  <a:lnTo>
                    <a:pt x="569160" y="12135"/>
                  </a:lnTo>
                  <a:lnTo>
                    <a:pt x="523514" y="3806"/>
                  </a:lnTo>
                  <a:lnTo>
                    <a:pt x="476465" y="0"/>
                  </a:lnTo>
                  <a:lnTo>
                    <a:pt x="450583" y="0"/>
                  </a:lnTo>
                  <a:lnTo>
                    <a:pt x="378623" y="7839"/>
                  </a:lnTo>
                  <a:lnTo>
                    <a:pt x="333562" y="18515"/>
                  </a:lnTo>
                  <a:lnTo>
                    <a:pt x="290326" y="33479"/>
                  </a:lnTo>
                  <a:lnTo>
                    <a:pt x="249152" y="52493"/>
                  </a:lnTo>
                  <a:lnTo>
                    <a:pt x="210274" y="75318"/>
                  </a:lnTo>
                  <a:lnTo>
                    <a:pt x="173932" y="101715"/>
                  </a:lnTo>
                  <a:lnTo>
                    <a:pt x="140360" y="131446"/>
                  </a:lnTo>
                  <a:lnTo>
                    <a:pt x="109796" y="164273"/>
                  </a:lnTo>
                  <a:lnTo>
                    <a:pt x="82476" y="199957"/>
                  </a:lnTo>
                  <a:lnTo>
                    <a:pt x="58636" y="238260"/>
                  </a:lnTo>
                  <a:lnTo>
                    <a:pt x="38514" y="278943"/>
                  </a:lnTo>
                  <a:lnTo>
                    <a:pt x="22347" y="321768"/>
                  </a:lnTo>
                  <a:lnTo>
                    <a:pt x="10369" y="366496"/>
                  </a:lnTo>
                  <a:lnTo>
                    <a:pt x="2819" y="412889"/>
                  </a:lnTo>
                  <a:lnTo>
                    <a:pt x="0" y="464083"/>
                  </a:lnTo>
                  <a:lnTo>
                    <a:pt x="558" y="489394"/>
                  </a:lnTo>
                  <a:lnTo>
                    <a:pt x="10369" y="561670"/>
                  </a:lnTo>
                  <a:lnTo>
                    <a:pt x="22347" y="606398"/>
                  </a:lnTo>
                  <a:lnTo>
                    <a:pt x="38514" y="649223"/>
                  </a:lnTo>
                  <a:lnTo>
                    <a:pt x="58636" y="689906"/>
                  </a:lnTo>
                  <a:lnTo>
                    <a:pt x="82476" y="728209"/>
                  </a:lnTo>
                  <a:lnTo>
                    <a:pt x="109796" y="763893"/>
                  </a:lnTo>
                  <a:lnTo>
                    <a:pt x="140360" y="796720"/>
                  </a:lnTo>
                  <a:lnTo>
                    <a:pt x="173932" y="826451"/>
                  </a:lnTo>
                  <a:lnTo>
                    <a:pt x="210274" y="852848"/>
                  </a:lnTo>
                  <a:lnTo>
                    <a:pt x="249152" y="875673"/>
                  </a:lnTo>
                  <a:lnTo>
                    <a:pt x="290326" y="894687"/>
                  </a:lnTo>
                  <a:lnTo>
                    <a:pt x="333562" y="909651"/>
                  </a:lnTo>
                  <a:lnTo>
                    <a:pt x="378623" y="920327"/>
                  </a:lnTo>
                  <a:lnTo>
                    <a:pt x="425272" y="926477"/>
                  </a:lnTo>
                  <a:lnTo>
                    <a:pt x="450583" y="928166"/>
                  </a:lnTo>
                  <a:lnTo>
                    <a:pt x="476465" y="928166"/>
                  </a:lnTo>
                  <a:lnTo>
                    <a:pt x="523514" y="924360"/>
                  </a:lnTo>
                  <a:lnTo>
                    <a:pt x="569160" y="916031"/>
                  </a:lnTo>
                  <a:lnTo>
                    <a:pt x="613165" y="903392"/>
                  </a:lnTo>
                  <a:lnTo>
                    <a:pt x="655291" y="886656"/>
                  </a:lnTo>
                  <a:lnTo>
                    <a:pt x="695300" y="866034"/>
                  </a:lnTo>
                  <a:lnTo>
                    <a:pt x="732955" y="841739"/>
                  </a:lnTo>
                  <a:lnTo>
                    <a:pt x="768016" y="813982"/>
                  </a:lnTo>
                  <a:lnTo>
                    <a:pt x="800247" y="782976"/>
                  </a:lnTo>
                  <a:lnTo>
                    <a:pt x="829409" y="748933"/>
                  </a:lnTo>
                  <a:lnTo>
                    <a:pt x="855265" y="712066"/>
                  </a:lnTo>
                  <a:lnTo>
                    <a:pt x="877576" y="672585"/>
                  </a:lnTo>
                  <a:lnTo>
                    <a:pt x="896105" y="630704"/>
                  </a:lnTo>
                  <a:lnTo>
                    <a:pt x="910614" y="586634"/>
                  </a:lnTo>
                  <a:lnTo>
                    <a:pt x="920864" y="540588"/>
                  </a:lnTo>
                  <a:lnTo>
                    <a:pt x="926490" y="489394"/>
                  </a:lnTo>
                  <a:lnTo>
                    <a:pt x="927049" y="46408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7" name="object 77"/>
            <p:cNvSpPr/>
            <p:nvPr/>
          </p:nvSpPr>
          <p:spPr>
            <a:xfrm>
              <a:off x="4651437" y="3210928"/>
              <a:ext cx="170815" cy="69215"/>
            </a:xfrm>
            <a:custGeom>
              <a:avLst/>
              <a:gdLst/>
              <a:ahLst/>
              <a:cxnLst/>
              <a:rect l="l" t="t" r="r" b="b"/>
              <a:pathLst>
                <a:path w="170814" h="69214">
                  <a:moveTo>
                    <a:pt x="0" y="0"/>
                  </a:moveTo>
                  <a:lnTo>
                    <a:pt x="170446" y="0"/>
                  </a:lnTo>
                  <a:lnTo>
                    <a:pt x="170446" y="68630"/>
                  </a:lnTo>
                  <a:lnTo>
                    <a:pt x="0" y="686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8" name="object 78"/>
            <p:cNvSpPr/>
            <p:nvPr/>
          </p:nvSpPr>
          <p:spPr>
            <a:xfrm>
              <a:off x="3632128" y="2735031"/>
              <a:ext cx="1020444" cy="1020444"/>
            </a:xfrm>
            <a:custGeom>
              <a:avLst/>
              <a:gdLst/>
              <a:ahLst/>
              <a:cxnLst/>
              <a:rect l="l" t="t" r="r" b="b"/>
              <a:pathLst>
                <a:path w="1020445" h="1020445">
                  <a:moveTo>
                    <a:pt x="1020432" y="510209"/>
                  </a:moveTo>
                  <a:lnTo>
                    <a:pt x="1017625" y="456768"/>
                  </a:lnTo>
                  <a:lnTo>
                    <a:pt x="1004781" y="383789"/>
                  </a:lnTo>
                  <a:lnTo>
                    <a:pt x="991127" y="338917"/>
                  </a:lnTo>
                  <a:lnTo>
                    <a:pt x="973513" y="295917"/>
                  </a:lnTo>
                  <a:lnTo>
                    <a:pt x="952168" y="254993"/>
                  </a:lnTo>
                  <a:lnTo>
                    <a:pt x="927321" y="216351"/>
                  </a:lnTo>
                  <a:lnTo>
                    <a:pt x="899202" y="180196"/>
                  </a:lnTo>
                  <a:lnTo>
                    <a:pt x="868039" y="146733"/>
                  </a:lnTo>
                  <a:lnTo>
                    <a:pt x="834063" y="116167"/>
                  </a:lnTo>
                  <a:lnTo>
                    <a:pt x="797500" y="88703"/>
                  </a:lnTo>
                  <a:lnTo>
                    <a:pt x="758582" y="64547"/>
                  </a:lnTo>
                  <a:lnTo>
                    <a:pt x="717536" y="43903"/>
                  </a:lnTo>
                  <a:lnTo>
                    <a:pt x="674592" y="26977"/>
                  </a:lnTo>
                  <a:lnTo>
                    <a:pt x="629980" y="13974"/>
                  </a:lnTo>
                  <a:lnTo>
                    <a:pt x="583927" y="5100"/>
                  </a:lnTo>
                  <a:lnTo>
                    <a:pt x="536663" y="558"/>
                  </a:lnTo>
                  <a:lnTo>
                    <a:pt x="510222" y="0"/>
                  </a:lnTo>
                  <a:lnTo>
                    <a:pt x="483781" y="558"/>
                  </a:lnTo>
                  <a:lnTo>
                    <a:pt x="434286" y="5597"/>
                  </a:lnTo>
                  <a:lnTo>
                    <a:pt x="386277" y="15207"/>
                  </a:lnTo>
                  <a:lnTo>
                    <a:pt x="339985" y="29171"/>
                  </a:lnTo>
                  <a:lnTo>
                    <a:pt x="295641" y="47270"/>
                  </a:lnTo>
                  <a:lnTo>
                    <a:pt x="253479" y="69285"/>
                  </a:lnTo>
                  <a:lnTo>
                    <a:pt x="213730" y="94998"/>
                  </a:lnTo>
                  <a:lnTo>
                    <a:pt x="176625" y="124191"/>
                  </a:lnTo>
                  <a:lnTo>
                    <a:pt x="142397" y="156644"/>
                  </a:lnTo>
                  <a:lnTo>
                    <a:pt x="111277" y="192140"/>
                  </a:lnTo>
                  <a:lnTo>
                    <a:pt x="83497" y="230459"/>
                  </a:lnTo>
                  <a:lnTo>
                    <a:pt x="59290" y="271384"/>
                  </a:lnTo>
                  <a:lnTo>
                    <a:pt x="38886" y="314696"/>
                  </a:lnTo>
                  <a:lnTo>
                    <a:pt x="22519" y="360176"/>
                  </a:lnTo>
                  <a:lnTo>
                    <a:pt x="10419" y="407606"/>
                  </a:lnTo>
                  <a:lnTo>
                    <a:pt x="2819" y="456768"/>
                  </a:lnTo>
                  <a:lnTo>
                    <a:pt x="0" y="510209"/>
                  </a:lnTo>
                  <a:lnTo>
                    <a:pt x="571" y="536651"/>
                  </a:lnTo>
                  <a:lnTo>
                    <a:pt x="9988" y="610809"/>
                  </a:lnTo>
                  <a:lnTo>
                    <a:pt x="21343" y="656439"/>
                  </a:lnTo>
                  <a:lnTo>
                    <a:pt x="36678" y="700338"/>
                  </a:lnTo>
                  <a:lnTo>
                    <a:pt x="55790" y="742299"/>
                  </a:lnTo>
                  <a:lnTo>
                    <a:pt x="78473" y="782121"/>
                  </a:lnTo>
                  <a:lnTo>
                    <a:pt x="104523" y="819596"/>
                  </a:lnTo>
                  <a:lnTo>
                    <a:pt x="133737" y="854522"/>
                  </a:lnTo>
                  <a:lnTo>
                    <a:pt x="165909" y="886694"/>
                  </a:lnTo>
                  <a:lnTo>
                    <a:pt x="200835" y="915908"/>
                  </a:lnTo>
                  <a:lnTo>
                    <a:pt x="238311" y="941958"/>
                  </a:lnTo>
                  <a:lnTo>
                    <a:pt x="278132" y="964642"/>
                  </a:lnTo>
                  <a:lnTo>
                    <a:pt x="320094" y="983753"/>
                  </a:lnTo>
                  <a:lnTo>
                    <a:pt x="363992" y="999088"/>
                  </a:lnTo>
                  <a:lnTo>
                    <a:pt x="409622" y="1010443"/>
                  </a:lnTo>
                  <a:lnTo>
                    <a:pt x="456780" y="1017612"/>
                  </a:lnTo>
                  <a:lnTo>
                    <a:pt x="510222" y="1020419"/>
                  </a:lnTo>
                  <a:lnTo>
                    <a:pt x="559900" y="1018014"/>
                  </a:lnTo>
                  <a:lnTo>
                    <a:pt x="608328" y="1010953"/>
                  </a:lnTo>
                  <a:lnTo>
                    <a:pt x="655263" y="999444"/>
                  </a:lnTo>
                  <a:lnTo>
                    <a:pt x="700465" y="983695"/>
                  </a:lnTo>
                  <a:lnTo>
                    <a:pt x="743692" y="963914"/>
                  </a:lnTo>
                  <a:lnTo>
                    <a:pt x="784702" y="940309"/>
                  </a:lnTo>
                  <a:lnTo>
                    <a:pt x="823255" y="913088"/>
                  </a:lnTo>
                  <a:lnTo>
                    <a:pt x="859109" y="882459"/>
                  </a:lnTo>
                  <a:lnTo>
                    <a:pt x="892023" y="848629"/>
                  </a:lnTo>
                  <a:lnTo>
                    <a:pt x="921756" y="811807"/>
                  </a:lnTo>
                  <a:lnTo>
                    <a:pt x="948065" y="772201"/>
                  </a:lnTo>
                  <a:lnTo>
                    <a:pt x="970710" y="730018"/>
                  </a:lnTo>
                  <a:lnTo>
                    <a:pt x="989450" y="685467"/>
                  </a:lnTo>
                  <a:lnTo>
                    <a:pt x="1004042" y="638756"/>
                  </a:lnTo>
                  <a:lnTo>
                    <a:pt x="1014247" y="590092"/>
                  </a:lnTo>
                  <a:lnTo>
                    <a:pt x="1019873" y="536651"/>
                  </a:lnTo>
                  <a:lnTo>
                    <a:pt x="1020432" y="51020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79" name="object 79"/>
            <p:cNvSpPr/>
            <p:nvPr/>
          </p:nvSpPr>
          <p:spPr>
            <a:xfrm>
              <a:off x="4651435" y="3210928"/>
              <a:ext cx="170815" cy="69215"/>
            </a:xfrm>
            <a:custGeom>
              <a:avLst/>
              <a:gdLst/>
              <a:ahLst/>
              <a:cxnLst/>
              <a:rect l="l" t="t" r="r" b="b"/>
              <a:pathLst>
                <a:path w="170814" h="69214">
                  <a:moveTo>
                    <a:pt x="170446" y="0"/>
                  </a:moveTo>
                  <a:lnTo>
                    <a:pt x="170446" y="68630"/>
                  </a:lnTo>
                  <a:lnTo>
                    <a:pt x="0" y="68630"/>
                  </a:lnTo>
                  <a:lnTo>
                    <a:pt x="1130" y="34315"/>
                  </a:lnTo>
                  <a:lnTo>
                    <a:pt x="0" y="0"/>
                  </a:lnTo>
                  <a:lnTo>
                    <a:pt x="17044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0" name="object 80"/>
            <p:cNvSpPr/>
            <p:nvPr/>
          </p:nvSpPr>
          <p:spPr>
            <a:xfrm>
              <a:off x="4108032" y="3754334"/>
              <a:ext cx="69215" cy="169545"/>
            </a:xfrm>
            <a:custGeom>
              <a:avLst/>
              <a:gdLst/>
              <a:ahLst/>
              <a:cxnLst/>
              <a:rect l="l" t="t" r="r" b="b"/>
              <a:pathLst>
                <a:path w="69214" h="169545">
                  <a:moveTo>
                    <a:pt x="68630" y="169316"/>
                  </a:moveTo>
                  <a:lnTo>
                    <a:pt x="0" y="169316"/>
                  </a:lnTo>
                  <a:lnTo>
                    <a:pt x="0" y="0"/>
                  </a:lnTo>
                  <a:lnTo>
                    <a:pt x="34315" y="1117"/>
                  </a:lnTo>
                  <a:lnTo>
                    <a:pt x="68630" y="0"/>
                  </a:lnTo>
                  <a:lnTo>
                    <a:pt x="68630" y="1693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1" name="object 81"/>
            <p:cNvSpPr/>
            <p:nvPr/>
          </p:nvSpPr>
          <p:spPr>
            <a:xfrm>
              <a:off x="4651437" y="3210928"/>
              <a:ext cx="169545" cy="69215"/>
            </a:xfrm>
            <a:custGeom>
              <a:avLst/>
              <a:gdLst/>
              <a:ahLst/>
              <a:cxnLst/>
              <a:rect l="l" t="t" r="r" b="b"/>
              <a:pathLst>
                <a:path w="169545" h="69214">
                  <a:moveTo>
                    <a:pt x="0" y="0"/>
                  </a:moveTo>
                  <a:lnTo>
                    <a:pt x="169316" y="0"/>
                  </a:lnTo>
                  <a:lnTo>
                    <a:pt x="169316" y="68630"/>
                  </a:lnTo>
                  <a:lnTo>
                    <a:pt x="0" y="686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2" name="object 82"/>
            <p:cNvSpPr/>
            <p:nvPr/>
          </p:nvSpPr>
          <p:spPr>
            <a:xfrm>
              <a:off x="3463376" y="3210925"/>
              <a:ext cx="170180" cy="69215"/>
            </a:xfrm>
            <a:custGeom>
              <a:avLst/>
              <a:gdLst/>
              <a:ahLst/>
              <a:cxnLst/>
              <a:rect l="l" t="t" r="r" b="b"/>
              <a:pathLst>
                <a:path w="170179" h="69214">
                  <a:moveTo>
                    <a:pt x="0" y="68630"/>
                  </a:moveTo>
                  <a:lnTo>
                    <a:pt x="0" y="0"/>
                  </a:lnTo>
                  <a:lnTo>
                    <a:pt x="169887" y="0"/>
                  </a:lnTo>
                  <a:lnTo>
                    <a:pt x="168757" y="34315"/>
                  </a:lnTo>
                  <a:lnTo>
                    <a:pt x="169887" y="68630"/>
                  </a:lnTo>
                  <a:lnTo>
                    <a:pt x="0" y="686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3" name="object 83"/>
            <p:cNvSpPr/>
            <p:nvPr/>
          </p:nvSpPr>
          <p:spPr>
            <a:xfrm>
              <a:off x="3993278" y="6194572"/>
              <a:ext cx="326390" cy="160020"/>
            </a:xfrm>
            <a:custGeom>
              <a:avLst/>
              <a:gdLst/>
              <a:ahLst/>
              <a:cxnLst/>
              <a:rect l="l" t="t" r="r" b="b"/>
              <a:pathLst>
                <a:path w="326389" h="160020">
                  <a:moveTo>
                    <a:pt x="0" y="33756"/>
                  </a:moveTo>
                  <a:lnTo>
                    <a:pt x="0" y="0"/>
                  </a:lnTo>
                  <a:lnTo>
                    <a:pt x="326263" y="0"/>
                  </a:lnTo>
                  <a:lnTo>
                    <a:pt x="326263" y="33756"/>
                  </a:lnTo>
                  <a:lnTo>
                    <a:pt x="316141" y="34886"/>
                  </a:lnTo>
                  <a:lnTo>
                    <a:pt x="278302" y="46391"/>
                  </a:lnTo>
                  <a:lnTo>
                    <a:pt x="247794" y="70567"/>
                  </a:lnTo>
                  <a:lnTo>
                    <a:pt x="226428" y="103620"/>
                  </a:lnTo>
                  <a:lnTo>
                    <a:pt x="216014" y="141757"/>
                  </a:lnTo>
                  <a:lnTo>
                    <a:pt x="214884" y="159766"/>
                  </a:lnTo>
                  <a:lnTo>
                    <a:pt x="111379" y="1597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4" name="object 84"/>
            <p:cNvSpPr/>
            <p:nvPr/>
          </p:nvSpPr>
          <p:spPr>
            <a:xfrm>
              <a:off x="3714264" y="6709854"/>
              <a:ext cx="370205" cy="807085"/>
            </a:xfrm>
            <a:custGeom>
              <a:avLst/>
              <a:gdLst/>
              <a:ahLst/>
              <a:cxnLst/>
              <a:rect l="l" t="t" r="r" b="b"/>
              <a:pathLst>
                <a:path w="370204" h="807084">
                  <a:moveTo>
                    <a:pt x="210947" y="226136"/>
                  </a:moveTo>
                  <a:lnTo>
                    <a:pt x="292519" y="0"/>
                  </a:lnTo>
                  <a:lnTo>
                    <a:pt x="370141" y="0"/>
                  </a:lnTo>
                  <a:lnTo>
                    <a:pt x="370141" y="189014"/>
                  </a:lnTo>
                  <a:lnTo>
                    <a:pt x="335826" y="271703"/>
                  </a:lnTo>
                  <a:lnTo>
                    <a:pt x="210388" y="226136"/>
                  </a:lnTo>
                  <a:lnTo>
                    <a:pt x="335826" y="271703"/>
                  </a:lnTo>
                  <a:lnTo>
                    <a:pt x="115874" y="806665"/>
                  </a:lnTo>
                  <a:lnTo>
                    <a:pt x="0" y="806665"/>
                  </a:lnTo>
                  <a:lnTo>
                    <a:pt x="211505" y="2261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5" name="object 85"/>
            <p:cNvSpPr/>
            <p:nvPr/>
          </p:nvSpPr>
          <p:spPr>
            <a:xfrm>
              <a:off x="3477445" y="7573341"/>
              <a:ext cx="329565" cy="596900"/>
            </a:xfrm>
            <a:custGeom>
              <a:avLst/>
              <a:gdLst/>
              <a:ahLst/>
              <a:cxnLst/>
              <a:rect l="l" t="t" r="r" b="b"/>
              <a:pathLst>
                <a:path w="329564" h="596900">
                  <a:moveTo>
                    <a:pt x="83248" y="596836"/>
                  </a:moveTo>
                  <a:lnTo>
                    <a:pt x="329069" y="0"/>
                  </a:lnTo>
                  <a:lnTo>
                    <a:pt x="216573" y="0"/>
                  </a:lnTo>
                  <a:lnTo>
                    <a:pt x="0" y="596836"/>
                  </a:lnTo>
                  <a:lnTo>
                    <a:pt x="83248" y="5968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6" name="object 86"/>
            <p:cNvSpPr/>
            <p:nvPr/>
          </p:nvSpPr>
          <p:spPr>
            <a:xfrm>
              <a:off x="4228979" y="6709854"/>
              <a:ext cx="370205" cy="807085"/>
            </a:xfrm>
            <a:custGeom>
              <a:avLst/>
              <a:gdLst/>
              <a:ahLst/>
              <a:cxnLst/>
              <a:rect l="l" t="t" r="r" b="b"/>
              <a:pathLst>
                <a:path w="370204" h="807084">
                  <a:moveTo>
                    <a:pt x="159194" y="226136"/>
                  </a:moveTo>
                  <a:lnTo>
                    <a:pt x="77063" y="0"/>
                  </a:lnTo>
                  <a:lnTo>
                    <a:pt x="0" y="0"/>
                  </a:lnTo>
                  <a:lnTo>
                    <a:pt x="0" y="189014"/>
                  </a:lnTo>
                  <a:lnTo>
                    <a:pt x="33756" y="271703"/>
                  </a:lnTo>
                  <a:lnTo>
                    <a:pt x="159194" y="226136"/>
                  </a:lnTo>
                  <a:lnTo>
                    <a:pt x="33756" y="271703"/>
                  </a:lnTo>
                  <a:lnTo>
                    <a:pt x="254266" y="806665"/>
                  </a:lnTo>
                  <a:lnTo>
                    <a:pt x="369582" y="806665"/>
                  </a:lnTo>
                  <a:lnTo>
                    <a:pt x="158064" y="22613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7" name="object 87"/>
            <p:cNvSpPr/>
            <p:nvPr/>
          </p:nvSpPr>
          <p:spPr>
            <a:xfrm>
              <a:off x="4506307" y="7573341"/>
              <a:ext cx="330200" cy="596900"/>
            </a:xfrm>
            <a:custGeom>
              <a:avLst/>
              <a:gdLst/>
              <a:ahLst/>
              <a:cxnLst/>
              <a:rect l="l" t="t" r="r" b="b"/>
              <a:pathLst>
                <a:path w="330200" h="596900">
                  <a:moveTo>
                    <a:pt x="245821" y="596836"/>
                  </a:moveTo>
                  <a:lnTo>
                    <a:pt x="0" y="0"/>
                  </a:lnTo>
                  <a:lnTo>
                    <a:pt x="113068" y="0"/>
                  </a:lnTo>
                  <a:lnTo>
                    <a:pt x="329641" y="596836"/>
                  </a:lnTo>
                  <a:lnTo>
                    <a:pt x="245821" y="59683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88" name="object 88"/>
            <p:cNvSpPr/>
            <p:nvPr/>
          </p:nvSpPr>
          <p:spPr>
            <a:xfrm>
              <a:off x="3993281" y="6194573"/>
              <a:ext cx="326390" cy="160020"/>
            </a:xfrm>
            <a:custGeom>
              <a:avLst/>
              <a:gdLst/>
              <a:ahLst/>
              <a:cxnLst/>
              <a:rect l="l" t="t" r="r" b="b"/>
              <a:pathLst>
                <a:path w="326389" h="160020">
                  <a:moveTo>
                    <a:pt x="326263" y="33756"/>
                  </a:moveTo>
                  <a:lnTo>
                    <a:pt x="326263" y="0"/>
                  </a:lnTo>
                  <a:lnTo>
                    <a:pt x="0" y="0"/>
                  </a:lnTo>
                  <a:lnTo>
                    <a:pt x="0" y="33756"/>
                  </a:lnTo>
                  <a:lnTo>
                    <a:pt x="10121" y="34886"/>
                  </a:lnTo>
                  <a:lnTo>
                    <a:pt x="48078" y="46229"/>
                  </a:lnTo>
                  <a:lnTo>
                    <a:pt x="78592" y="70410"/>
                  </a:lnTo>
                  <a:lnTo>
                    <a:pt x="99902" y="103547"/>
                  </a:lnTo>
                  <a:lnTo>
                    <a:pt x="110248" y="141757"/>
                  </a:lnTo>
                  <a:lnTo>
                    <a:pt x="111378" y="159766"/>
                  </a:lnTo>
                  <a:lnTo>
                    <a:pt x="214883" y="15976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89" name="object 89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0213720" y="6481127"/>
              <a:ext cx="2464714" cy="2464714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10213720" y="3801325"/>
              <a:ext cx="2464714" cy="2464714"/>
            </a:xfrm>
            <a:prstGeom prst="rect">
              <a:avLst/>
            </a:prstGeom>
          </p:spPr>
        </p:pic>
        <p:pic>
          <p:nvPicPr>
            <p:cNvPr id="91" name="object 91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0213720" y="1121537"/>
              <a:ext cx="2464714" cy="2464714"/>
            </a:xfrm>
            <a:prstGeom prst="rect">
              <a:avLst/>
            </a:prstGeom>
          </p:spPr>
        </p:pic>
      </p:grpSp>
      <p:sp>
        <p:nvSpPr>
          <p:cNvPr id="92" name="object 92"/>
          <p:cNvSpPr txBox="1"/>
          <p:nvPr/>
        </p:nvSpPr>
        <p:spPr>
          <a:xfrm>
            <a:off x="1099705" y="6577098"/>
            <a:ext cx="3411249" cy="7171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CONFIDENTIAL</a:t>
            </a:r>
            <a:r>
              <a:rPr sz="409" spc="-10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AND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PROPRIETARY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INFORMATION</a:t>
            </a:r>
            <a:r>
              <a:rPr sz="409" spc="-10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OF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BURGER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KING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CORPORATION.</a:t>
            </a:r>
            <a:r>
              <a:rPr sz="409" spc="-10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TM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spc="-31" dirty="0">
                <a:solidFill>
                  <a:srgbClr val="A5A5A5"/>
                </a:solidFill>
                <a:latin typeface="Trebuchet MS"/>
                <a:cs typeface="Trebuchet MS"/>
              </a:rPr>
              <a:t>&amp;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spc="-167" dirty="0">
                <a:solidFill>
                  <a:srgbClr val="A5A5A5"/>
                </a:solidFill>
                <a:latin typeface="Trebuchet MS"/>
                <a:cs typeface="Trebuchet MS"/>
              </a:rPr>
              <a:t>©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spc="-20" dirty="0">
                <a:solidFill>
                  <a:srgbClr val="A5A5A5"/>
                </a:solidFill>
                <a:latin typeface="Trebuchet MS"/>
                <a:cs typeface="Trebuchet MS"/>
              </a:rPr>
              <a:t>2018</a:t>
            </a:r>
            <a:r>
              <a:rPr sz="409" spc="-10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BURGER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KING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CORPORATION.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ALL</a:t>
            </a:r>
            <a:r>
              <a:rPr sz="409" spc="-10" dirty="0">
                <a:solidFill>
                  <a:srgbClr val="A5A5A5"/>
                </a:solidFill>
                <a:latin typeface="Trebuchet MS"/>
                <a:cs typeface="Trebuchet MS"/>
              </a:rPr>
              <a:t> </a:t>
            </a:r>
            <a:r>
              <a:rPr sz="409" dirty="0">
                <a:solidFill>
                  <a:srgbClr val="A5A5A5"/>
                </a:solidFill>
                <a:latin typeface="Trebuchet MS"/>
                <a:cs typeface="Trebuchet MS"/>
              </a:rPr>
              <a:t>RIGHTS</a:t>
            </a:r>
            <a:r>
              <a:rPr sz="409" spc="-7" dirty="0">
                <a:solidFill>
                  <a:srgbClr val="A5A5A5"/>
                </a:solidFill>
                <a:latin typeface="Trebuchet MS"/>
                <a:cs typeface="Trebuchet MS"/>
              </a:rPr>
              <a:t> RESERVED.</a:t>
            </a:r>
            <a:endParaRPr sz="409">
              <a:latin typeface="Trebuchet MS"/>
              <a:cs typeface="Trebuchet MS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0477091" y="143993"/>
            <a:ext cx="615228" cy="1557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spc="-41" dirty="0">
                <a:solidFill>
                  <a:srgbClr val="757575"/>
                </a:solidFill>
                <a:latin typeface="Gill Sans MT"/>
                <a:cs typeface="Gill Sans MT"/>
              </a:rPr>
              <a:t>CONTENTS</a:t>
            </a:r>
            <a:endParaRPr sz="955">
              <a:latin typeface="Gill Sans MT"/>
              <a:cs typeface="Gill Sans MT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566209" y="5258237"/>
            <a:ext cx="1084118" cy="1557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spc="37" dirty="0">
                <a:latin typeface="Gill Sans MT"/>
                <a:cs typeface="Gill Sans MT"/>
              </a:rPr>
              <a:t>Powdercoated</a:t>
            </a:r>
            <a:r>
              <a:rPr sz="955" spc="-41" dirty="0">
                <a:latin typeface="Gill Sans MT"/>
                <a:cs typeface="Gill Sans MT"/>
              </a:rPr>
              <a:t> </a:t>
            </a:r>
            <a:r>
              <a:rPr sz="955" spc="41" dirty="0">
                <a:latin typeface="Gill Sans MT"/>
                <a:cs typeface="Gill Sans MT"/>
              </a:rPr>
              <a:t>steel</a:t>
            </a:r>
            <a:endParaRPr sz="955">
              <a:latin typeface="Gill Sans MT"/>
              <a:cs typeface="Gill Sans MT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4554450" y="4064391"/>
            <a:ext cx="790142" cy="1557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spc="-31" dirty="0">
                <a:latin typeface="Gill Sans MT"/>
                <a:cs typeface="Gill Sans MT"/>
              </a:rPr>
              <a:t>Wood.</a:t>
            </a:r>
            <a:r>
              <a:rPr sz="955" spc="-20" dirty="0">
                <a:latin typeface="Gill Sans MT"/>
                <a:cs typeface="Gill Sans MT"/>
              </a:rPr>
              <a:t> </a:t>
            </a:r>
            <a:r>
              <a:rPr sz="955" spc="-106" dirty="0">
                <a:latin typeface="Gill Sans MT"/>
                <a:cs typeface="Gill Sans MT"/>
              </a:rPr>
              <a:t>WD-</a:t>
            </a:r>
            <a:r>
              <a:rPr sz="955" spc="-20" dirty="0">
                <a:latin typeface="Gill Sans MT"/>
                <a:cs typeface="Gill Sans MT"/>
              </a:rPr>
              <a:t>7RY</a:t>
            </a:r>
            <a:endParaRPr sz="955">
              <a:latin typeface="Gill Sans MT"/>
              <a:cs typeface="Gill Sans MT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4560633" y="4286722"/>
            <a:ext cx="1089747" cy="392438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spc="41" dirty="0">
                <a:latin typeface="Gill Sans MT"/>
                <a:cs typeface="Gill Sans MT"/>
              </a:rPr>
              <a:t>Fixed</a:t>
            </a:r>
            <a:r>
              <a:rPr sz="955" spc="-61" dirty="0">
                <a:latin typeface="Gill Sans MT"/>
                <a:cs typeface="Gill Sans MT"/>
              </a:rPr>
              <a:t> </a:t>
            </a:r>
            <a:r>
              <a:rPr sz="955" spc="58" dirty="0">
                <a:latin typeface="Gill Sans MT"/>
                <a:cs typeface="Gill Sans MT"/>
              </a:rPr>
              <a:t>metal</a:t>
            </a:r>
            <a:r>
              <a:rPr sz="955" spc="-61" dirty="0">
                <a:latin typeface="Gill Sans MT"/>
                <a:cs typeface="Gill Sans MT"/>
              </a:rPr>
              <a:t> </a:t>
            </a:r>
            <a:r>
              <a:rPr sz="955" spc="37" dirty="0">
                <a:latin typeface="Gill Sans MT"/>
                <a:cs typeface="Gill Sans MT"/>
              </a:rPr>
              <a:t>stick</a:t>
            </a:r>
            <a:endParaRPr sz="955">
              <a:latin typeface="Gill Sans MT"/>
              <a:cs typeface="Gill Sans MT"/>
            </a:endParaRPr>
          </a:p>
          <a:p>
            <a:pPr marL="13854">
              <a:spcBef>
                <a:spcPts val="678"/>
              </a:spcBef>
            </a:pPr>
            <a:r>
              <a:rPr sz="955" spc="37" dirty="0">
                <a:latin typeface="Gill Sans MT"/>
                <a:cs typeface="Gill Sans MT"/>
              </a:rPr>
              <a:t>Powdercoated</a:t>
            </a:r>
            <a:r>
              <a:rPr sz="955" spc="-41" dirty="0">
                <a:latin typeface="Gill Sans MT"/>
                <a:cs typeface="Gill Sans MT"/>
              </a:rPr>
              <a:t> </a:t>
            </a:r>
            <a:r>
              <a:rPr sz="955" spc="41" dirty="0">
                <a:latin typeface="Gill Sans MT"/>
                <a:cs typeface="Gill Sans MT"/>
              </a:rPr>
              <a:t>steel</a:t>
            </a:r>
            <a:endParaRPr sz="955">
              <a:latin typeface="Gill Sans MT"/>
              <a:cs typeface="Gill Sans MT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54450" y="4772479"/>
            <a:ext cx="1095808" cy="40526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spc="-31" dirty="0">
                <a:latin typeface="Gill Sans MT"/>
                <a:cs typeface="Gill Sans MT"/>
              </a:rPr>
              <a:t>Wood.</a:t>
            </a:r>
            <a:r>
              <a:rPr sz="955" spc="-20" dirty="0">
                <a:latin typeface="Gill Sans MT"/>
                <a:cs typeface="Gill Sans MT"/>
              </a:rPr>
              <a:t> </a:t>
            </a:r>
            <a:r>
              <a:rPr sz="955" spc="-106" dirty="0">
                <a:latin typeface="Gill Sans MT"/>
                <a:cs typeface="Gill Sans MT"/>
              </a:rPr>
              <a:t>WD-</a:t>
            </a:r>
            <a:r>
              <a:rPr sz="955" spc="-17" dirty="0">
                <a:latin typeface="Gill Sans MT"/>
                <a:cs typeface="Gill Sans MT"/>
              </a:rPr>
              <a:t>7RY</a:t>
            </a:r>
            <a:endParaRPr sz="955">
              <a:latin typeface="Gill Sans MT"/>
              <a:cs typeface="Gill Sans MT"/>
            </a:endParaRPr>
          </a:p>
          <a:p>
            <a:pPr marL="20348">
              <a:spcBef>
                <a:spcPts val="791"/>
              </a:spcBef>
            </a:pPr>
            <a:r>
              <a:rPr sz="955" spc="37" dirty="0">
                <a:latin typeface="Gill Sans MT"/>
                <a:cs typeface="Gill Sans MT"/>
              </a:rPr>
              <a:t>Powdercoated</a:t>
            </a:r>
            <a:r>
              <a:rPr sz="955" spc="-41" dirty="0">
                <a:latin typeface="Gill Sans MT"/>
                <a:cs typeface="Gill Sans MT"/>
              </a:rPr>
              <a:t> </a:t>
            </a:r>
            <a:r>
              <a:rPr sz="955" spc="41" dirty="0">
                <a:latin typeface="Gill Sans MT"/>
                <a:cs typeface="Gill Sans MT"/>
              </a:rPr>
              <a:t>steel</a:t>
            </a:r>
            <a:endParaRPr sz="955">
              <a:latin typeface="Gill Sans MT"/>
              <a:cs typeface="Gill Sans MT"/>
            </a:endParaRPr>
          </a:p>
        </p:txBody>
      </p:sp>
      <p:grpSp>
        <p:nvGrpSpPr>
          <p:cNvPr id="98" name="object 98"/>
          <p:cNvGrpSpPr/>
          <p:nvPr/>
        </p:nvGrpSpPr>
        <p:grpSpPr>
          <a:xfrm>
            <a:off x="3634152" y="774989"/>
            <a:ext cx="2682586" cy="5308023"/>
            <a:chOff x="4161689" y="1136650"/>
            <a:chExt cx="3934460" cy="7785100"/>
          </a:xfrm>
        </p:grpSpPr>
        <p:sp>
          <p:nvSpPr>
            <p:cNvPr id="99" name="object 99"/>
            <p:cNvSpPr/>
            <p:nvPr/>
          </p:nvSpPr>
          <p:spPr>
            <a:xfrm>
              <a:off x="4758309" y="7891561"/>
              <a:ext cx="783590" cy="0"/>
            </a:xfrm>
            <a:custGeom>
              <a:avLst/>
              <a:gdLst/>
              <a:ahLst/>
              <a:cxnLst/>
              <a:rect l="l" t="t" r="r" b="b"/>
              <a:pathLst>
                <a:path w="783589">
                  <a:moveTo>
                    <a:pt x="0" y="0"/>
                  </a:moveTo>
                  <a:lnTo>
                    <a:pt x="783094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00" name="object 100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672584" y="7843936"/>
              <a:ext cx="95250" cy="95250"/>
            </a:xfrm>
            <a:prstGeom prst="rect">
              <a:avLst/>
            </a:prstGeom>
          </p:spPr>
        </p:pic>
        <p:sp>
          <p:nvSpPr>
            <p:cNvPr id="101" name="object 101"/>
            <p:cNvSpPr/>
            <p:nvPr/>
          </p:nvSpPr>
          <p:spPr>
            <a:xfrm>
              <a:off x="4711019" y="7539852"/>
              <a:ext cx="830580" cy="0"/>
            </a:xfrm>
            <a:custGeom>
              <a:avLst/>
              <a:gdLst/>
              <a:ahLst/>
              <a:cxnLst/>
              <a:rect l="l" t="t" r="r" b="b"/>
              <a:pathLst>
                <a:path w="830579">
                  <a:moveTo>
                    <a:pt x="0" y="0"/>
                  </a:moveTo>
                  <a:lnTo>
                    <a:pt x="83038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02" name="object 102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625294" y="7492227"/>
              <a:ext cx="95250" cy="95250"/>
            </a:xfrm>
            <a:prstGeom prst="rect">
              <a:avLst/>
            </a:prstGeom>
          </p:spPr>
        </p:pic>
        <p:sp>
          <p:nvSpPr>
            <p:cNvPr id="103" name="object 103"/>
            <p:cNvSpPr/>
            <p:nvPr/>
          </p:nvSpPr>
          <p:spPr>
            <a:xfrm>
              <a:off x="4433697" y="7179146"/>
              <a:ext cx="1090930" cy="0"/>
            </a:xfrm>
            <a:custGeom>
              <a:avLst/>
              <a:gdLst/>
              <a:ahLst/>
              <a:cxnLst/>
              <a:rect l="l" t="t" r="r" b="b"/>
              <a:pathLst>
                <a:path w="1090929">
                  <a:moveTo>
                    <a:pt x="0" y="0"/>
                  </a:moveTo>
                  <a:lnTo>
                    <a:pt x="109044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04" name="object 10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347972" y="7131521"/>
              <a:ext cx="95250" cy="95250"/>
            </a:xfrm>
            <a:prstGeom prst="rect">
              <a:avLst/>
            </a:prstGeom>
          </p:spPr>
        </p:pic>
        <p:sp>
          <p:nvSpPr>
            <p:cNvPr id="105" name="object 105"/>
            <p:cNvSpPr/>
            <p:nvPr/>
          </p:nvSpPr>
          <p:spPr>
            <a:xfrm>
              <a:off x="4333113" y="6806812"/>
              <a:ext cx="1208405" cy="0"/>
            </a:xfrm>
            <a:custGeom>
              <a:avLst/>
              <a:gdLst/>
              <a:ahLst/>
              <a:cxnLst/>
              <a:rect l="l" t="t" r="r" b="b"/>
              <a:pathLst>
                <a:path w="1208404">
                  <a:moveTo>
                    <a:pt x="0" y="0"/>
                  </a:moveTo>
                  <a:lnTo>
                    <a:pt x="120829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06" name="object 106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247388" y="6759187"/>
              <a:ext cx="95250" cy="95249"/>
            </a:xfrm>
            <a:prstGeom prst="rect">
              <a:avLst/>
            </a:prstGeom>
          </p:spPr>
        </p:pic>
        <p:sp>
          <p:nvSpPr>
            <p:cNvPr id="107" name="object 107"/>
            <p:cNvSpPr/>
            <p:nvPr/>
          </p:nvSpPr>
          <p:spPr>
            <a:xfrm>
              <a:off x="4547997" y="6149637"/>
              <a:ext cx="976630" cy="0"/>
            </a:xfrm>
            <a:custGeom>
              <a:avLst/>
              <a:gdLst/>
              <a:ahLst/>
              <a:cxnLst/>
              <a:rect l="l" t="t" r="r" b="b"/>
              <a:pathLst>
                <a:path w="976629">
                  <a:moveTo>
                    <a:pt x="0" y="0"/>
                  </a:moveTo>
                  <a:lnTo>
                    <a:pt x="976147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08" name="object 10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462272" y="6102012"/>
              <a:ext cx="95250" cy="95250"/>
            </a:xfrm>
            <a:prstGeom prst="rect">
              <a:avLst/>
            </a:prstGeom>
          </p:spPr>
        </p:pic>
        <p:sp>
          <p:nvSpPr>
            <p:cNvPr id="109" name="object 109"/>
            <p:cNvSpPr/>
            <p:nvPr/>
          </p:nvSpPr>
          <p:spPr>
            <a:xfrm>
              <a:off x="4247414" y="6475731"/>
              <a:ext cx="1285875" cy="0"/>
            </a:xfrm>
            <a:custGeom>
              <a:avLst/>
              <a:gdLst/>
              <a:ahLst/>
              <a:cxnLst/>
              <a:rect l="l" t="t" r="r" b="b"/>
              <a:pathLst>
                <a:path w="1285875">
                  <a:moveTo>
                    <a:pt x="0" y="0"/>
                  </a:moveTo>
                  <a:lnTo>
                    <a:pt x="128573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10" name="object 110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4161689" y="6428106"/>
              <a:ext cx="95250" cy="95250"/>
            </a:xfrm>
            <a:prstGeom prst="rect">
              <a:avLst/>
            </a:prstGeom>
          </p:spPr>
        </p:pic>
        <p:sp>
          <p:nvSpPr>
            <p:cNvPr id="111" name="object 111"/>
            <p:cNvSpPr/>
            <p:nvPr/>
          </p:nvSpPr>
          <p:spPr>
            <a:xfrm>
              <a:off x="8089646" y="1143000"/>
              <a:ext cx="0" cy="7772400"/>
            </a:xfrm>
            <a:custGeom>
              <a:avLst/>
              <a:gdLst/>
              <a:ahLst/>
              <a:cxnLst/>
              <a:rect l="l" t="t" r="r" b="b"/>
              <a:pathLst>
                <a:path h="7772400">
                  <a:moveTo>
                    <a:pt x="0" y="0"/>
                  </a:moveTo>
                  <a:lnTo>
                    <a:pt x="0" y="7772400"/>
                  </a:lnTo>
                </a:path>
              </a:pathLst>
            </a:custGeom>
            <a:ln w="12700">
              <a:solidFill>
                <a:srgbClr val="757575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12" name="object 112"/>
          <p:cNvSpPr txBox="1"/>
          <p:nvPr/>
        </p:nvSpPr>
        <p:spPr>
          <a:xfrm>
            <a:off x="3330913" y="3225686"/>
            <a:ext cx="551584" cy="17661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1091" spc="-41" dirty="0">
                <a:solidFill>
                  <a:srgbClr val="ED7700"/>
                </a:solidFill>
                <a:latin typeface="Gill Sans MT"/>
                <a:cs typeface="Gill Sans MT"/>
              </a:rPr>
              <a:t>Top</a:t>
            </a:r>
            <a:r>
              <a:rPr sz="1091" spc="-65" dirty="0">
                <a:solidFill>
                  <a:srgbClr val="ED7700"/>
                </a:solidFill>
                <a:latin typeface="Gill Sans MT"/>
                <a:cs typeface="Gill Sans MT"/>
              </a:rPr>
              <a:t> </a:t>
            </a:r>
            <a:r>
              <a:rPr sz="1091" spc="-14" dirty="0">
                <a:solidFill>
                  <a:srgbClr val="ED7700"/>
                </a:solidFill>
                <a:latin typeface="Gill Sans MT"/>
                <a:cs typeface="Gill Sans MT"/>
              </a:rPr>
              <a:t>View</a:t>
            </a:r>
            <a:endParaRPr sz="1091">
              <a:latin typeface="Gill Sans MT"/>
              <a:cs typeface="Gill Sans MT"/>
            </a:endParaRPr>
          </a:p>
        </p:txBody>
      </p:sp>
      <p:grpSp>
        <p:nvGrpSpPr>
          <p:cNvPr id="113" name="object 113"/>
          <p:cNvGrpSpPr/>
          <p:nvPr/>
        </p:nvGrpSpPr>
        <p:grpSpPr>
          <a:xfrm>
            <a:off x="3097696" y="3171832"/>
            <a:ext cx="1066800" cy="2695575"/>
            <a:chOff x="3374888" y="4652020"/>
            <a:chExt cx="1564640" cy="3953510"/>
          </a:xfrm>
        </p:grpSpPr>
        <p:sp>
          <p:nvSpPr>
            <p:cNvPr id="114" name="object 114"/>
            <p:cNvSpPr/>
            <p:nvPr/>
          </p:nvSpPr>
          <p:spPr>
            <a:xfrm>
              <a:off x="3381238" y="4658370"/>
              <a:ext cx="1480185" cy="0"/>
            </a:xfrm>
            <a:custGeom>
              <a:avLst/>
              <a:gdLst/>
              <a:ahLst/>
              <a:cxnLst/>
              <a:rect l="l" t="t" r="r" b="b"/>
              <a:pathLst>
                <a:path w="1480185">
                  <a:moveTo>
                    <a:pt x="0" y="0"/>
                  </a:moveTo>
                  <a:lnTo>
                    <a:pt x="1479918" y="0"/>
                  </a:lnTo>
                </a:path>
              </a:pathLst>
            </a:custGeom>
            <a:ln w="12700">
              <a:solidFill>
                <a:srgbClr val="ED77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15" name="object 115"/>
            <p:cNvSpPr/>
            <p:nvPr/>
          </p:nvSpPr>
          <p:spPr>
            <a:xfrm>
              <a:off x="3453239" y="8599115"/>
              <a:ext cx="1480185" cy="0"/>
            </a:xfrm>
            <a:custGeom>
              <a:avLst/>
              <a:gdLst/>
              <a:ahLst/>
              <a:cxnLst/>
              <a:rect l="l" t="t" r="r" b="b"/>
              <a:pathLst>
                <a:path w="1480185">
                  <a:moveTo>
                    <a:pt x="0" y="0"/>
                  </a:moveTo>
                  <a:lnTo>
                    <a:pt x="1479918" y="0"/>
                  </a:lnTo>
                </a:path>
              </a:pathLst>
            </a:custGeom>
            <a:ln w="12700">
              <a:solidFill>
                <a:srgbClr val="ED77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16" name="object 116"/>
          <p:cNvSpPr txBox="1"/>
          <p:nvPr/>
        </p:nvSpPr>
        <p:spPr>
          <a:xfrm>
            <a:off x="3327495" y="5912565"/>
            <a:ext cx="656359" cy="176610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1091" dirty="0">
                <a:solidFill>
                  <a:srgbClr val="ED7700"/>
                </a:solidFill>
                <a:latin typeface="Gill Sans MT"/>
                <a:cs typeface="Gill Sans MT"/>
              </a:rPr>
              <a:t>Front</a:t>
            </a:r>
            <a:r>
              <a:rPr sz="1091" spc="-10" dirty="0">
                <a:solidFill>
                  <a:srgbClr val="ED7700"/>
                </a:solidFill>
                <a:latin typeface="Gill Sans MT"/>
                <a:cs typeface="Gill Sans MT"/>
              </a:rPr>
              <a:t> </a:t>
            </a:r>
            <a:r>
              <a:rPr sz="1091" spc="-14" dirty="0">
                <a:solidFill>
                  <a:srgbClr val="ED7700"/>
                </a:solidFill>
                <a:latin typeface="Gill Sans MT"/>
                <a:cs typeface="Gill Sans MT"/>
              </a:rPr>
              <a:t>View</a:t>
            </a:r>
            <a:endParaRPr sz="1091">
              <a:latin typeface="Gill Sans MT"/>
              <a:cs typeface="Gill Sans MT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7636474" y="2291598"/>
            <a:ext cx="906174" cy="1557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spc="51" dirty="0">
                <a:solidFill>
                  <a:srgbClr val="BCBCBC"/>
                </a:solidFill>
                <a:latin typeface="Gill Sans MT"/>
                <a:cs typeface="Gill Sans MT"/>
              </a:rPr>
              <a:t>Charcoal</a:t>
            </a:r>
            <a:r>
              <a:rPr sz="955" spc="-58" dirty="0">
                <a:solidFill>
                  <a:srgbClr val="BCBCBC"/>
                </a:solidFill>
                <a:latin typeface="Gill Sans MT"/>
                <a:cs typeface="Gill Sans MT"/>
              </a:rPr>
              <a:t> </a:t>
            </a:r>
            <a:r>
              <a:rPr sz="955" spc="-7" dirty="0">
                <a:solidFill>
                  <a:srgbClr val="BCBCBC"/>
                </a:solidFill>
                <a:latin typeface="Gill Sans MT"/>
                <a:cs typeface="Gill Sans MT"/>
              </a:rPr>
              <a:t>Option</a:t>
            </a:r>
            <a:endParaRPr sz="955">
              <a:latin typeface="Gill Sans MT"/>
              <a:cs typeface="Gill Sans M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7636475" y="4122008"/>
            <a:ext cx="739919" cy="1557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dirty="0">
                <a:solidFill>
                  <a:srgbClr val="BCBCBC"/>
                </a:solidFill>
                <a:latin typeface="Gill Sans MT"/>
                <a:cs typeface="Gill Sans MT"/>
              </a:rPr>
              <a:t>Green</a:t>
            </a:r>
            <a:r>
              <a:rPr sz="955" spc="72" dirty="0">
                <a:solidFill>
                  <a:srgbClr val="BCBCBC"/>
                </a:solidFill>
                <a:latin typeface="Gill Sans MT"/>
                <a:cs typeface="Gill Sans MT"/>
              </a:rPr>
              <a:t> </a:t>
            </a:r>
            <a:r>
              <a:rPr sz="955" spc="-7" dirty="0">
                <a:solidFill>
                  <a:srgbClr val="BCBCBC"/>
                </a:solidFill>
                <a:latin typeface="Gill Sans MT"/>
                <a:cs typeface="Gill Sans MT"/>
              </a:rPr>
              <a:t>Option</a:t>
            </a:r>
            <a:endParaRPr sz="955">
              <a:latin typeface="Gill Sans MT"/>
              <a:cs typeface="Gill Sans M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636474" y="5943327"/>
            <a:ext cx="611765" cy="155707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spcBef>
                <a:spcPts val="68"/>
              </a:spcBef>
            </a:pPr>
            <a:r>
              <a:rPr sz="955" dirty="0">
                <a:solidFill>
                  <a:srgbClr val="BEBEBE"/>
                </a:solidFill>
                <a:latin typeface="Gill Sans MT"/>
                <a:cs typeface="Gill Sans MT"/>
              </a:rPr>
              <a:t>Red</a:t>
            </a:r>
            <a:r>
              <a:rPr sz="955" spc="17" dirty="0">
                <a:solidFill>
                  <a:srgbClr val="BEBEBE"/>
                </a:solidFill>
                <a:latin typeface="Gill Sans MT"/>
                <a:cs typeface="Gill Sans MT"/>
              </a:rPr>
              <a:t> </a:t>
            </a:r>
            <a:r>
              <a:rPr sz="955" spc="-7" dirty="0">
                <a:solidFill>
                  <a:srgbClr val="BEBEBE"/>
                </a:solidFill>
                <a:latin typeface="Gill Sans MT"/>
                <a:cs typeface="Gill Sans MT"/>
              </a:rPr>
              <a:t>Option</a:t>
            </a:r>
            <a:endParaRPr sz="955">
              <a:latin typeface="Gill Sans MT"/>
              <a:cs typeface="Gill Sans MT"/>
            </a:endParaRPr>
          </a:p>
        </p:txBody>
      </p:sp>
      <p:grpSp>
        <p:nvGrpSpPr>
          <p:cNvPr id="120" name="object 120"/>
          <p:cNvGrpSpPr/>
          <p:nvPr/>
        </p:nvGrpSpPr>
        <p:grpSpPr>
          <a:xfrm>
            <a:off x="2249382" y="764684"/>
            <a:ext cx="7313035" cy="5334866"/>
            <a:chOff x="2130693" y="1121536"/>
            <a:chExt cx="10725785" cy="7824470"/>
          </a:xfrm>
        </p:grpSpPr>
        <p:sp>
          <p:nvSpPr>
            <p:cNvPr id="121" name="object 121"/>
            <p:cNvSpPr/>
            <p:nvPr/>
          </p:nvSpPr>
          <p:spPr>
            <a:xfrm>
              <a:off x="9950449" y="1127886"/>
              <a:ext cx="2900045" cy="7811770"/>
            </a:xfrm>
            <a:custGeom>
              <a:avLst/>
              <a:gdLst/>
              <a:ahLst/>
              <a:cxnLst/>
              <a:rect l="l" t="t" r="r" b="b"/>
              <a:pathLst>
                <a:path w="2900045" h="7811770">
                  <a:moveTo>
                    <a:pt x="0" y="2446489"/>
                  </a:moveTo>
                  <a:lnTo>
                    <a:pt x="2899663" y="2446489"/>
                  </a:lnTo>
                  <a:lnTo>
                    <a:pt x="2899663" y="0"/>
                  </a:lnTo>
                  <a:lnTo>
                    <a:pt x="0" y="0"/>
                  </a:lnTo>
                  <a:lnTo>
                    <a:pt x="0" y="2446489"/>
                  </a:lnTo>
                  <a:close/>
                </a:path>
                <a:path w="2900045" h="7811770">
                  <a:moveTo>
                    <a:pt x="0" y="5124551"/>
                  </a:moveTo>
                  <a:lnTo>
                    <a:pt x="2899663" y="5124551"/>
                  </a:lnTo>
                  <a:lnTo>
                    <a:pt x="2899663" y="2678061"/>
                  </a:lnTo>
                  <a:lnTo>
                    <a:pt x="0" y="2678061"/>
                  </a:lnTo>
                  <a:lnTo>
                    <a:pt x="0" y="5124551"/>
                  </a:lnTo>
                  <a:close/>
                </a:path>
                <a:path w="2900045" h="7811770">
                  <a:moveTo>
                    <a:pt x="0" y="7811592"/>
                  </a:moveTo>
                  <a:lnTo>
                    <a:pt x="2899663" y="7811592"/>
                  </a:lnTo>
                  <a:lnTo>
                    <a:pt x="2899663" y="5365102"/>
                  </a:lnTo>
                  <a:lnTo>
                    <a:pt x="0" y="5365102"/>
                  </a:lnTo>
                  <a:lnTo>
                    <a:pt x="0" y="7811592"/>
                  </a:lnTo>
                  <a:close/>
                </a:path>
              </a:pathLst>
            </a:custGeom>
            <a:ln w="12700">
              <a:solidFill>
                <a:srgbClr val="ED77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22" name="object 122"/>
            <p:cNvSpPr/>
            <p:nvPr/>
          </p:nvSpPr>
          <p:spPr>
            <a:xfrm>
              <a:off x="3474577" y="6709428"/>
              <a:ext cx="612140" cy="1465580"/>
            </a:xfrm>
            <a:custGeom>
              <a:avLst/>
              <a:gdLst/>
              <a:ahLst/>
              <a:cxnLst/>
              <a:rect l="l" t="t" r="r" b="b"/>
              <a:pathLst>
                <a:path w="612139" h="1465579">
                  <a:moveTo>
                    <a:pt x="531737" y="1"/>
                  </a:moveTo>
                  <a:lnTo>
                    <a:pt x="448654" y="226594"/>
                  </a:lnTo>
                  <a:lnTo>
                    <a:pt x="486420" y="240189"/>
                  </a:lnTo>
                  <a:lnTo>
                    <a:pt x="262848" y="824800"/>
                  </a:lnTo>
                  <a:lnTo>
                    <a:pt x="237167" y="815736"/>
                  </a:lnTo>
                  <a:lnTo>
                    <a:pt x="0" y="1465303"/>
                  </a:lnTo>
                  <a:lnTo>
                    <a:pt x="84594" y="1463793"/>
                  </a:lnTo>
                  <a:lnTo>
                    <a:pt x="336868" y="856523"/>
                  </a:lnTo>
                  <a:lnTo>
                    <a:pt x="306655" y="844438"/>
                  </a:lnTo>
                  <a:lnTo>
                    <a:pt x="528717" y="255296"/>
                  </a:lnTo>
                  <a:lnTo>
                    <a:pt x="577057" y="271913"/>
                  </a:lnTo>
                  <a:lnTo>
                    <a:pt x="611800" y="187318"/>
                  </a:lnTo>
                  <a:lnTo>
                    <a:pt x="608779" y="1"/>
                  </a:lnTo>
                  <a:lnTo>
                    <a:pt x="531737" y="0"/>
                  </a:lnTo>
                </a:path>
              </a:pathLst>
            </a:custGeom>
            <a:ln w="12700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23" name="object 123"/>
            <p:cNvSpPr/>
            <p:nvPr/>
          </p:nvSpPr>
          <p:spPr>
            <a:xfrm>
              <a:off x="3706736" y="6938771"/>
              <a:ext cx="340995" cy="624205"/>
            </a:xfrm>
            <a:custGeom>
              <a:avLst/>
              <a:gdLst/>
              <a:ahLst/>
              <a:cxnLst/>
              <a:rect l="l" t="t" r="r" b="b"/>
              <a:pathLst>
                <a:path w="340995" h="624204">
                  <a:moveTo>
                    <a:pt x="248272" y="13119"/>
                  </a:moveTo>
                  <a:lnTo>
                    <a:pt x="209804" y="0"/>
                  </a:lnTo>
                  <a:lnTo>
                    <a:pt x="0" y="579602"/>
                  </a:lnTo>
                  <a:lnTo>
                    <a:pt x="23596" y="590092"/>
                  </a:lnTo>
                  <a:lnTo>
                    <a:pt x="248272" y="13119"/>
                  </a:lnTo>
                  <a:close/>
                </a:path>
                <a:path w="340995" h="624204">
                  <a:moveTo>
                    <a:pt x="340931" y="50711"/>
                  </a:moveTo>
                  <a:lnTo>
                    <a:pt x="302475" y="34099"/>
                  </a:lnTo>
                  <a:lnTo>
                    <a:pt x="82740" y="611581"/>
                  </a:lnTo>
                  <a:lnTo>
                    <a:pt x="110553" y="623582"/>
                  </a:lnTo>
                  <a:lnTo>
                    <a:pt x="340931" y="50711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24" name="object 124"/>
            <p:cNvSpPr/>
            <p:nvPr/>
          </p:nvSpPr>
          <p:spPr>
            <a:xfrm>
              <a:off x="3662903" y="7202088"/>
              <a:ext cx="381000" cy="146050"/>
            </a:xfrm>
            <a:custGeom>
              <a:avLst/>
              <a:gdLst/>
              <a:ahLst/>
              <a:cxnLst/>
              <a:rect l="l" t="t" r="r" b="b"/>
              <a:pathLst>
                <a:path w="381000" h="146050">
                  <a:moveTo>
                    <a:pt x="0" y="0"/>
                  </a:moveTo>
                  <a:lnTo>
                    <a:pt x="380686" y="145762"/>
                  </a:lnTo>
                </a:path>
              </a:pathLst>
            </a:custGeom>
            <a:ln w="12700">
              <a:solidFill>
                <a:srgbClr val="FF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pic>
          <p:nvPicPr>
            <p:cNvPr id="125" name="object 12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3431128" y="6858025"/>
              <a:ext cx="166797" cy="167896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2143392" y="6488681"/>
              <a:ext cx="1313815" cy="352425"/>
            </a:xfrm>
            <a:custGeom>
              <a:avLst/>
              <a:gdLst/>
              <a:ahLst/>
              <a:cxnLst/>
              <a:rect l="l" t="t" r="r" b="b"/>
              <a:pathLst>
                <a:path w="1313814" h="352425">
                  <a:moveTo>
                    <a:pt x="0" y="0"/>
                  </a:moveTo>
                  <a:lnTo>
                    <a:pt x="1041239" y="0"/>
                  </a:lnTo>
                  <a:lnTo>
                    <a:pt x="1313794" y="351924"/>
                  </a:lnTo>
                </a:path>
                <a:path w="1313814" h="352425">
                  <a:moveTo>
                    <a:pt x="1282851" y="125299"/>
                  </a:moveTo>
                  <a:lnTo>
                    <a:pt x="1313794" y="351924"/>
                  </a:lnTo>
                  <a:lnTo>
                    <a:pt x="1102116" y="265275"/>
                  </a:lnTo>
                </a:path>
              </a:pathLst>
            </a:custGeom>
            <a:ln w="254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27" name="object 127"/>
          <p:cNvSpPr txBox="1"/>
          <p:nvPr/>
        </p:nvSpPr>
        <p:spPr>
          <a:xfrm>
            <a:off x="10752642" y="6546965"/>
            <a:ext cx="615661" cy="290872"/>
          </a:xfrm>
          <a:prstGeom prst="rect">
            <a:avLst/>
          </a:prstGeom>
        </p:spPr>
        <p:txBody>
          <a:bodyPr vert="horz" wrap="square" lIns="0" tIns="8659" rIns="0" bIns="0" rtlCol="0">
            <a:spAutoFit/>
          </a:bodyPr>
          <a:lstStyle/>
          <a:p>
            <a:pPr marL="8659">
              <a:lnSpc>
                <a:spcPts val="450"/>
              </a:lnSpc>
              <a:spcBef>
                <a:spcPts val="68"/>
              </a:spcBef>
            </a:pPr>
            <a:r>
              <a:rPr sz="614" spc="-7" dirty="0">
                <a:solidFill>
                  <a:srgbClr val="636366"/>
                </a:solidFill>
                <a:latin typeface="Gill Sans MT"/>
                <a:cs typeface="Gill Sans MT"/>
              </a:rPr>
              <a:t>Updated</a:t>
            </a:r>
            <a:endParaRPr sz="614">
              <a:latin typeface="Gill Sans MT"/>
              <a:cs typeface="Gill Sans MT"/>
            </a:endParaRPr>
          </a:p>
          <a:p>
            <a:pPr marL="368002">
              <a:lnSpc>
                <a:spcPts val="1677"/>
              </a:lnSpc>
            </a:pPr>
            <a:r>
              <a:rPr sz="1636" spc="-17" dirty="0">
                <a:solidFill>
                  <a:srgbClr val="FFFFFF"/>
                </a:solidFill>
                <a:latin typeface="Century"/>
                <a:cs typeface="Century"/>
              </a:rPr>
              <a:t>24</a:t>
            </a:r>
            <a:endParaRPr sz="1636">
              <a:latin typeface="Century"/>
              <a:cs typeface="Century"/>
            </a:endParaRPr>
          </a:p>
        </p:txBody>
      </p:sp>
      <p:sp>
        <p:nvSpPr>
          <p:cNvPr id="128" name="object 128"/>
          <p:cNvSpPr txBox="1">
            <a:spLocks noGrp="1"/>
          </p:cNvSpPr>
          <p:nvPr>
            <p:ph type="title"/>
          </p:nvPr>
        </p:nvSpPr>
        <p:spPr>
          <a:xfrm>
            <a:off x="1411432" y="494421"/>
            <a:ext cx="3839008" cy="496056"/>
          </a:xfrm>
          <a:prstGeom prst="rect">
            <a:avLst/>
          </a:prstGeom>
        </p:spPr>
        <p:txBody>
          <a:bodyPr vert="horz" wrap="square" lIns="0" tIns="8659" rIns="0" bIns="0" rtlCol="0" anchor="ctr">
            <a:spAutoFit/>
          </a:bodyPr>
          <a:lstStyle/>
          <a:p>
            <a:pPr marL="8659">
              <a:lnSpc>
                <a:spcPts val="1861"/>
              </a:lnSpc>
              <a:spcBef>
                <a:spcPts val="68"/>
              </a:spcBef>
              <a:tabLst>
                <a:tab pos="2465177" algn="l"/>
              </a:tabLst>
            </a:pPr>
            <a:r>
              <a:rPr sz="2557" spc="-220" baseline="1111" dirty="0">
                <a:solidFill>
                  <a:srgbClr val="757575"/>
                </a:solidFill>
                <a:latin typeface="Century"/>
                <a:cs typeface="Century"/>
              </a:rPr>
              <a:t>BAR</a:t>
            </a:r>
            <a:r>
              <a:rPr sz="2557" spc="-235" baseline="1111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2557" spc="-189" baseline="1111" dirty="0">
                <a:solidFill>
                  <a:srgbClr val="757575"/>
                </a:solidFill>
                <a:latin typeface="Century"/>
                <a:cs typeface="Century"/>
              </a:rPr>
              <a:t>STOOLS</a:t>
            </a:r>
            <a:r>
              <a:rPr sz="2557" spc="-235" baseline="1111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2557" spc="41" baseline="1111" dirty="0">
                <a:solidFill>
                  <a:srgbClr val="757575"/>
                </a:solidFill>
                <a:latin typeface="Century"/>
                <a:cs typeface="Century"/>
              </a:rPr>
              <a:t>-</a:t>
            </a:r>
            <a:r>
              <a:rPr sz="2557" spc="-230" baseline="1111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2557" spc="-220" baseline="1111" dirty="0">
                <a:solidFill>
                  <a:srgbClr val="757575"/>
                </a:solidFill>
                <a:latin typeface="Century"/>
                <a:cs typeface="Century"/>
              </a:rPr>
              <a:t>OPTION</a:t>
            </a:r>
            <a:r>
              <a:rPr sz="2557" spc="-235" baseline="1111" dirty="0">
                <a:solidFill>
                  <a:srgbClr val="757575"/>
                </a:solidFill>
                <a:latin typeface="Century"/>
                <a:cs typeface="Century"/>
              </a:rPr>
              <a:t> </a:t>
            </a:r>
            <a:r>
              <a:rPr sz="2557" spc="-51" baseline="1111" dirty="0">
                <a:solidFill>
                  <a:srgbClr val="757575"/>
                </a:solidFill>
                <a:latin typeface="Century"/>
                <a:cs typeface="Century"/>
              </a:rPr>
              <a:t>2</a:t>
            </a:r>
            <a:r>
              <a:rPr sz="2557" baseline="1111" dirty="0">
                <a:solidFill>
                  <a:srgbClr val="757575"/>
                </a:solidFill>
                <a:latin typeface="Century"/>
                <a:cs typeface="Century"/>
              </a:rPr>
              <a:t>	</a:t>
            </a:r>
            <a:r>
              <a:rPr sz="1500" dirty="0"/>
              <a:t>Colorful </a:t>
            </a:r>
            <a:r>
              <a:rPr sz="1500" spc="-7" dirty="0"/>
              <a:t>option</a:t>
            </a:r>
            <a:endParaRPr sz="1500">
              <a:latin typeface="Century"/>
              <a:cs typeface="Century"/>
            </a:endParaRPr>
          </a:p>
          <a:p>
            <a:pPr marL="8659">
              <a:lnSpc>
                <a:spcPts val="1861"/>
              </a:lnSpc>
            </a:pPr>
            <a:r>
              <a:rPr sz="1705" spc="-184" dirty="0">
                <a:solidFill>
                  <a:srgbClr val="BEBEBE"/>
                </a:solidFill>
                <a:latin typeface="Century"/>
                <a:cs typeface="Century"/>
              </a:rPr>
              <a:t>SPECS</a:t>
            </a:r>
            <a:endParaRPr sz="1705">
              <a:latin typeface="Century"/>
              <a:cs typeface="Century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175654" y="3729533"/>
            <a:ext cx="1073727" cy="1286180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0" tIns="21648" rIns="0" bIns="0" rtlCol="0">
            <a:spAutoFit/>
          </a:bodyPr>
          <a:lstStyle/>
          <a:p>
            <a:pPr marL="42861">
              <a:spcBef>
                <a:spcPts val="170"/>
              </a:spcBef>
            </a:pPr>
            <a:r>
              <a:rPr sz="750" dirty="0">
                <a:latin typeface="Arial"/>
                <a:cs typeface="Arial"/>
              </a:rPr>
              <a:t>METAL </a:t>
            </a:r>
            <a:r>
              <a:rPr sz="750" spc="-17" dirty="0">
                <a:latin typeface="Arial"/>
                <a:cs typeface="Arial"/>
              </a:rPr>
              <a:t>LEG</a:t>
            </a:r>
            <a:endParaRPr sz="750">
              <a:latin typeface="Arial"/>
              <a:cs typeface="Arial"/>
            </a:endParaRPr>
          </a:p>
          <a:p>
            <a:pPr>
              <a:spcBef>
                <a:spcPts val="20"/>
              </a:spcBef>
            </a:pPr>
            <a:endParaRPr sz="750">
              <a:latin typeface="Arial"/>
              <a:cs typeface="Arial"/>
            </a:endParaRPr>
          </a:p>
          <a:p>
            <a:pPr marL="42861" marR="109535">
              <a:lnSpc>
                <a:spcPts val="866"/>
              </a:lnSpc>
            </a:pPr>
            <a:r>
              <a:rPr sz="750" dirty="0">
                <a:latin typeface="Arial"/>
                <a:cs typeface="Arial"/>
              </a:rPr>
              <a:t>OPTION 01:WITH </a:t>
            </a:r>
            <a:r>
              <a:rPr sz="750" spc="-34" dirty="0">
                <a:latin typeface="Arial"/>
                <a:cs typeface="Arial"/>
              </a:rPr>
              <a:t>A </a:t>
            </a:r>
            <a:r>
              <a:rPr sz="750" dirty="0">
                <a:latin typeface="Arial"/>
                <a:cs typeface="Arial"/>
              </a:rPr>
              <a:t>PORTION </a:t>
            </a:r>
            <a:r>
              <a:rPr sz="750" spc="-7" dirty="0">
                <a:latin typeface="Arial"/>
                <a:cs typeface="Arial"/>
              </a:rPr>
              <a:t>CLADDED </a:t>
            </a:r>
            <a:r>
              <a:rPr sz="750" dirty="0">
                <a:latin typeface="Arial"/>
                <a:cs typeface="Arial"/>
              </a:rPr>
              <a:t>IN WOOD </a:t>
            </a:r>
            <a:r>
              <a:rPr sz="750" spc="-7" dirty="0">
                <a:latin typeface="Arial"/>
                <a:cs typeface="Arial"/>
              </a:rPr>
              <a:t>(SHOWN </a:t>
            </a:r>
            <a:r>
              <a:rPr sz="750" dirty="0">
                <a:latin typeface="Arial"/>
                <a:cs typeface="Arial"/>
              </a:rPr>
              <a:t>ON </a:t>
            </a:r>
            <a:r>
              <a:rPr sz="750" spc="-7" dirty="0">
                <a:latin typeface="Arial"/>
                <a:cs typeface="Arial"/>
              </a:rPr>
              <a:t>DRAWINGS)</a:t>
            </a:r>
            <a:endParaRPr sz="750">
              <a:latin typeface="Arial"/>
              <a:cs typeface="Arial"/>
            </a:endParaRPr>
          </a:p>
          <a:p>
            <a:pPr>
              <a:spcBef>
                <a:spcPts val="31"/>
              </a:spcBef>
            </a:pPr>
            <a:endParaRPr sz="716">
              <a:latin typeface="Arial"/>
              <a:cs typeface="Arial"/>
            </a:endParaRPr>
          </a:p>
          <a:p>
            <a:pPr marL="42861" marR="220368">
              <a:lnSpc>
                <a:spcPts val="859"/>
              </a:lnSpc>
            </a:pPr>
            <a:r>
              <a:rPr sz="750" dirty="0">
                <a:latin typeface="Arial"/>
                <a:cs typeface="Arial"/>
              </a:rPr>
              <a:t>OPTION 02: </a:t>
            </a:r>
            <a:r>
              <a:rPr sz="750" spc="-14" dirty="0">
                <a:latin typeface="Arial"/>
                <a:cs typeface="Arial"/>
              </a:rPr>
              <a:t>HEAT </a:t>
            </a:r>
            <a:r>
              <a:rPr sz="750" spc="-7" dirty="0">
                <a:latin typeface="Arial"/>
                <a:cs typeface="Arial"/>
              </a:rPr>
              <a:t>TRANSFERRED </a:t>
            </a:r>
            <a:r>
              <a:rPr sz="750" dirty="0">
                <a:latin typeface="Arial"/>
                <a:cs typeface="Arial"/>
              </a:rPr>
              <a:t>WOOD FILM </a:t>
            </a:r>
            <a:r>
              <a:rPr sz="750" spc="-14" dirty="0">
                <a:latin typeface="Arial"/>
                <a:cs typeface="Arial"/>
              </a:rPr>
              <a:t>INTO </a:t>
            </a:r>
            <a:r>
              <a:rPr sz="750" dirty="0">
                <a:latin typeface="Arial"/>
                <a:cs typeface="Arial"/>
              </a:rPr>
              <a:t>METAL </a:t>
            </a:r>
            <a:r>
              <a:rPr sz="750" spc="-17" dirty="0">
                <a:latin typeface="Arial"/>
                <a:cs typeface="Arial"/>
              </a:rPr>
              <a:t>LEG</a:t>
            </a:r>
            <a:endParaRPr sz="750">
              <a:latin typeface="Arial"/>
              <a:cs typeface="Arial"/>
            </a:endParaRPr>
          </a:p>
        </p:txBody>
      </p:sp>
      <p:grpSp>
        <p:nvGrpSpPr>
          <p:cNvPr id="130" name="object 130"/>
          <p:cNvGrpSpPr/>
          <p:nvPr/>
        </p:nvGrpSpPr>
        <p:grpSpPr>
          <a:xfrm>
            <a:off x="3510530" y="3128872"/>
            <a:ext cx="1392815" cy="2183390"/>
            <a:chOff x="3980377" y="4589012"/>
            <a:chExt cx="2042795" cy="3202305"/>
          </a:xfrm>
        </p:grpSpPr>
        <p:sp>
          <p:nvSpPr>
            <p:cNvPr id="131" name="object 131"/>
            <p:cNvSpPr/>
            <p:nvPr/>
          </p:nvSpPr>
          <p:spPr>
            <a:xfrm>
              <a:off x="4654204" y="6165890"/>
              <a:ext cx="0" cy="1619250"/>
            </a:xfrm>
            <a:custGeom>
              <a:avLst/>
              <a:gdLst/>
              <a:ahLst/>
              <a:cxnLst/>
              <a:rect l="l" t="t" r="r" b="b"/>
              <a:pathLst>
                <a:path h="1619250">
                  <a:moveTo>
                    <a:pt x="0" y="0"/>
                  </a:moveTo>
                  <a:lnTo>
                    <a:pt x="0" y="1618853"/>
                  </a:lnTo>
                </a:path>
              </a:pathLst>
            </a:custGeom>
            <a:ln w="127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32" name="object 132"/>
            <p:cNvSpPr/>
            <p:nvPr/>
          </p:nvSpPr>
          <p:spPr>
            <a:xfrm>
              <a:off x="3993078" y="4601713"/>
              <a:ext cx="2017395" cy="1431925"/>
            </a:xfrm>
            <a:custGeom>
              <a:avLst/>
              <a:gdLst/>
              <a:ahLst/>
              <a:cxnLst/>
              <a:rect l="l" t="t" r="r" b="b"/>
              <a:pathLst>
                <a:path w="2017395" h="1431925">
                  <a:moveTo>
                    <a:pt x="2017019" y="0"/>
                  </a:moveTo>
                  <a:lnTo>
                    <a:pt x="1758574" y="0"/>
                  </a:lnTo>
                  <a:lnTo>
                    <a:pt x="0" y="1431792"/>
                  </a:lnTo>
                </a:path>
                <a:path w="2017395" h="1431925">
                  <a:moveTo>
                    <a:pt x="225803" y="1395341"/>
                  </a:moveTo>
                  <a:lnTo>
                    <a:pt x="0" y="1431792"/>
                  </a:lnTo>
                  <a:lnTo>
                    <a:pt x="81470" y="1218068"/>
                  </a:lnTo>
                </a:path>
              </a:pathLst>
            </a:custGeom>
            <a:ln w="254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33" name="object 133"/>
          <p:cNvSpPr txBox="1"/>
          <p:nvPr/>
        </p:nvSpPr>
        <p:spPr>
          <a:xfrm>
            <a:off x="4903089" y="2965648"/>
            <a:ext cx="1073727" cy="301219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0" tIns="31606" rIns="0" bIns="0" rtlCol="0">
            <a:spAutoFit/>
          </a:bodyPr>
          <a:lstStyle/>
          <a:p>
            <a:pPr marL="43294" marR="115596">
              <a:lnSpc>
                <a:spcPts val="709"/>
              </a:lnSpc>
              <a:spcBef>
                <a:spcPts val="249"/>
              </a:spcBef>
            </a:pPr>
            <a:r>
              <a:rPr sz="614" dirty="0">
                <a:latin typeface="Arial"/>
                <a:cs typeface="Arial"/>
              </a:rPr>
              <a:t>26MM SEAT </a:t>
            </a:r>
            <a:r>
              <a:rPr sz="614" spc="-7" dirty="0">
                <a:latin typeface="Arial"/>
                <a:cs typeface="Arial"/>
              </a:rPr>
              <a:t>THICKNESS </a:t>
            </a:r>
            <a:r>
              <a:rPr sz="614" dirty="0">
                <a:latin typeface="Arial"/>
                <a:cs typeface="Arial"/>
              </a:rPr>
              <a:t>STRAIGHT EDGE </a:t>
            </a:r>
            <a:r>
              <a:rPr sz="614" spc="-14" dirty="0">
                <a:latin typeface="Arial"/>
                <a:cs typeface="Arial"/>
              </a:rPr>
              <a:t>WITH </a:t>
            </a:r>
            <a:r>
              <a:rPr sz="614" dirty="0">
                <a:latin typeface="Arial"/>
                <a:cs typeface="Arial"/>
              </a:rPr>
              <a:t>EASED </a:t>
            </a:r>
            <a:r>
              <a:rPr sz="614" spc="-7" dirty="0">
                <a:latin typeface="Arial"/>
                <a:cs typeface="Arial"/>
              </a:rPr>
              <a:t>CORNERS</a:t>
            </a:r>
            <a:endParaRPr sz="614">
              <a:latin typeface="Arial"/>
              <a:cs typeface="Arial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3958547" y="3535506"/>
            <a:ext cx="937347" cy="600075"/>
          </a:xfrm>
          <a:custGeom>
            <a:avLst/>
            <a:gdLst/>
            <a:ahLst/>
            <a:cxnLst/>
            <a:rect l="l" t="t" r="r" b="b"/>
            <a:pathLst>
              <a:path w="1374775" h="880110">
                <a:moveTo>
                  <a:pt x="1374740" y="0"/>
                </a:moveTo>
                <a:lnTo>
                  <a:pt x="1116294" y="0"/>
                </a:lnTo>
                <a:lnTo>
                  <a:pt x="0" y="879792"/>
                </a:lnTo>
              </a:path>
              <a:path w="1374775" h="880110">
                <a:moveTo>
                  <a:pt x="226353" y="846927"/>
                </a:moveTo>
                <a:lnTo>
                  <a:pt x="0" y="879792"/>
                </a:lnTo>
                <a:lnTo>
                  <a:pt x="84851" y="667386"/>
                </a:lnTo>
              </a:path>
            </a:pathLst>
          </a:custGeom>
          <a:ln w="25400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5" name="object 135"/>
          <p:cNvSpPr txBox="1"/>
          <p:nvPr/>
        </p:nvSpPr>
        <p:spPr>
          <a:xfrm>
            <a:off x="4904529" y="3363624"/>
            <a:ext cx="1073727" cy="301219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0" tIns="31606" rIns="0" bIns="0" rtlCol="0">
            <a:spAutoFit/>
          </a:bodyPr>
          <a:lstStyle/>
          <a:p>
            <a:pPr marL="43294" marR="124255">
              <a:lnSpc>
                <a:spcPts val="709"/>
              </a:lnSpc>
              <a:spcBef>
                <a:spcPts val="249"/>
              </a:spcBef>
            </a:pPr>
            <a:r>
              <a:rPr sz="614" dirty="0">
                <a:latin typeface="Arial"/>
                <a:cs typeface="Arial"/>
              </a:rPr>
              <a:t>SEAT AND </a:t>
            </a:r>
            <a:r>
              <a:rPr sz="614" spc="-7" dirty="0">
                <a:latin typeface="Arial"/>
                <a:cs typeface="Arial"/>
              </a:rPr>
              <a:t>FOOTREST </a:t>
            </a:r>
            <a:r>
              <a:rPr sz="614" dirty="0">
                <a:latin typeface="Arial"/>
                <a:cs typeface="Arial"/>
              </a:rPr>
              <a:t>SHALL HAVE THE </a:t>
            </a:r>
            <a:r>
              <a:rPr sz="614" spc="-14" dirty="0">
                <a:latin typeface="Arial"/>
                <a:cs typeface="Arial"/>
              </a:rPr>
              <a:t>SAME </a:t>
            </a:r>
            <a:r>
              <a:rPr sz="614" spc="-7" dirty="0">
                <a:latin typeface="Arial"/>
                <a:cs typeface="Arial"/>
              </a:rPr>
              <a:t>DIAMETER</a:t>
            </a:r>
            <a:endParaRPr sz="614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3711711" y="3912949"/>
            <a:ext cx="1204480" cy="471488"/>
          </a:xfrm>
          <a:custGeom>
            <a:avLst/>
            <a:gdLst/>
            <a:ahLst/>
            <a:cxnLst/>
            <a:rect l="l" t="t" r="r" b="b"/>
            <a:pathLst>
              <a:path w="1766570" h="691514">
                <a:moveTo>
                  <a:pt x="1766175" y="0"/>
                </a:moveTo>
                <a:lnTo>
                  <a:pt x="1507731" y="0"/>
                </a:lnTo>
                <a:lnTo>
                  <a:pt x="0" y="667132"/>
                </a:lnTo>
              </a:path>
              <a:path w="1766570" h="691514">
                <a:moveTo>
                  <a:pt x="227426" y="691490"/>
                </a:moveTo>
                <a:lnTo>
                  <a:pt x="0" y="667132"/>
                </a:lnTo>
                <a:lnTo>
                  <a:pt x="134927" y="482441"/>
                </a:lnTo>
              </a:path>
            </a:pathLst>
          </a:custGeom>
          <a:ln w="25400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37" name="object 137"/>
          <p:cNvSpPr txBox="1"/>
          <p:nvPr/>
        </p:nvSpPr>
        <p:spPr>
          <a:xfrm>
            <a:off x="4924581" y="3785877"/>
            <a:ext cx="1073727" cy="212325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0" tIns="32472" rIns="0" bIns="0" rtlCol="0">
            <a:spAutoFit/>
          </a:bodyPr>
          <a:lstStyle/>
          <a:p>
            <a:pPr marL="42861" marR="106937">
              <a:lnSpc>
                <a:spcPts val="702"/>
              </a:lnSpc>
              <a:spcBef>
                <a:spcPts val="256"/>
              </a:spcBef>
            </a:pPr>
            <a:r>
              <a:rPr sz="614" dirty="0">
                <a:latin typeface="Arial"/>
                <a:cs typeface="Arial"/>
              </a:rPr>
              <a:t>SEAT IS </a:t>
            </a:r>
            <a:r>
              <a:rPr sz="614" spc="-17" dirty="0">
                <a:latin typeface="Arial"/>
                <a:cs typeface="Arial"/>
              </a:rPr>
              <a:t>NOT </a:t>
            </a:r>
            <a:r>
              <a:rPr sz="614" dirty="0">
                <a:latin typeface="Arial"/>
                <a:cs typeface="Arial"/>
              </a:rPr>
              <a:t>ADJUSTABLE IN </a:t>
            </a:r>
            <a:r>
              <a:rPr sz="614" spc="-7" dirty="0">
                <a:latin typeface="Arial"/>
                <a:cs typeface="Arial"/>
              </a:rPr>
              <a:t>HEIGHT</a:t>
            </a:r>
            <a:endParaRPr sz="614">
              <a:latin typeface="Arial"/>
              <a:cs typeface="Arial"/>
            </a:endParaRPr>
          </a:p>
        </p:txBody>
      </p:sp>
      <p:grpSp>
        <p:nvGrpSpPr>
          <p:cNvPr id="138" name="object 138"/>
          <p:cNvGrpSpPr/>
          <p:nvPr/>
        </p:nvGrpSpPr>
        <p:grpSpPr>
          <a:xfrm>
            <a:off x="4921654" y="1247859"/>
            <a:ext cx="1427884" cy="1422256"/>
            <a:chOff x="6050026" y="1830193"/>
            <a:chExt cx="2094230" cy="2085975"/>
          </a:xfrm>
        </p:grpSpPr>
        <p:sp>
          <p:nvSpPr>
            <p:cNvPr id="139" name="object 139"/>
            <p:cNvSpPr/>
            <p:nvPr/>
          </p:nvSpPr>
          <p:spPr>
            <a:xfrm>
              <a:off x="6695001" y="2558322"/>
              <a:ext cx="69215" cy="170180"/>
            </a:xfrm>
            <a:custGeom>
              <a:avLst/>
              <a:gdLst/>
              <a:ahLst/>
              <a:cxnLst/>
              <a:rect l="l" t="t" r="r" b="b"/>
              <a:pathLst>
                <a:path w="69215" h="170180">
                  <a:moveTo>
                    <a:pt x="0" y="0"/>
                  </a:moveTo>
                  <a:lnTo>
                    <a:pt x="68630" y="0"/>
                  </a:lnTo>
                  <a:lnTo>
                    <a:pt x="68630" y="169887"/>
                  </a:lnTo>
                  <a:lnTo>
                    <a:pt x="34315" y="168757"/>
                  </a:lnTo>
                  <a:lnTo>
                    <a:pt x="0" y="169887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0" name="object 140"/>
            <p:cNvSpPr/>
            <p:nvPr/>
          </p:nvSpPr>
          <p:spPr>
            <a:xfrm>
              <a:off x="6265790" y="2773210"/>
              <a:ext cx="927100" cy="928369"/>
            </a:xfrm>
            <a:custGeom>
              <a:avLst/>
              <a:gdLst/>
              <a:ahLst/>
              <a:cxnLst/>
              <a:rect l="l" t="t" r="r" b="b"/>
              <a:pathLst>
                <a:path w="927100" h="928370">
                  <a:moveTo>
                    <a:pt x="927049" y="464083"/>
                  </a:moveTo>
                  <a:lnTo>
                    <a:pt x="924242" y="412889"/>
                  </a:lnTo>
                  <a:lnTo>
                    <a:pt x="910614" y="341532"/>
                  </a:lnTo>
                  <a:lnTo>
                    <a:pt x="896105" y="297462"/>
                  </a:lnTo>
                  <a:lnTo>
                    <a:pt x="877576" y="255581"/>
                  </a:lnTo>
                  <a:lnTo>
                    <a:pt x="855265" y="216100"/>
                  </a:lnTo>
                  <a:lnTo>
                    <a:pt x="829409" y="179232"/>
                  </a:lnTo>
                  <a:lnTo>
                    <a:pt x="800247" y="145189"/>
                  </a:lnTo>
                  <a:lnTo>
                    <a:pt x="768016" y="114184"/>
                  </a:lnTo>
                  <a:lnTo>
                    <a:pt x="732955" y="86427"/>
                  </a:lnTo>
                  <a:lnTo>
                    <a:pt x="695300" y="62132"/>
                  </a:lnTo>
                  <a:lnTo>
                    <a:pt x="655291" y="41510"/>
                  </a:lnTo>
                  <a:lnTo>
                    <a:pt x="613165" y="24773"/>
                  </a:lnTo>
                  <a:lnTo>
                    <a:pt x="569160" y="12135"/>
                  </a:lnTo>
                  <a:lnTo>
                    <a:pt x="523514" y="3806"/>
                  </a:lnTo>
                  <a:lnTo>
                    <a:pt x="476465" y="0"/>
                  </a:lnTo>
                  <a:lnTo>
                    <a:pt x="450583" y="0"/>
                  </a:lnTo>
                  <a:lnTo>
                    <a:pt x="378623" y="7839"/>
                  </a:lnTo>
                  <a:lnTo>
                    <a:pt x="333562" y="18515"/>
                  </a:lnTo>
                  <a:lnTo>
                    <a:pt x="290326" y="33479"/>
                  </a:lnTo>
                  <a:lnTo>
                    <a:pt x="249152" y="52493"/>
                  </a:lnTo>
                  <a:lnTo>
                    <a:pt x="210274" y="75318"/>
                  </a:lnTo>
                  <a:lnTo>
                    <a:pt x="173932" y="101715"/>
                  </a:lnTo>
                  <a:lnTo>
                    <a:pt x="140360" y="131446"/>
                  </a:lnTo>
                  <a:lnTo>
                    <a:pt x="109796" y="164273"/>
                  </a:lnTo>
                  <a:lnTo>
                    <a:pt x="82476" y="199957"/>
                  </a:lnTo>
                  <a:lnTo>
                    <a:pt x="58636" y="238260"/>
                  </a:lnTo>
                  <a:lnTo>
                    <a:pt x="38514" y="278943"/>
                  </a:lnTo>
                  <a:lnTo>
                    <a:pt x="22347" y="321768"/>
                  </a:lnTo>
                  <a:lnTo>
                    <a:pt x="10369" y="366496"/>
                  </a:lnTo>
                  <a:lnTo>
                    <a:pt x="2819" y="412889"/>
                  </a:lnTo>
                  <a:lnTo>
                    <a:pt x="0" y="464083"/>
                  </a:lnTo>
                  <a:lnTo>
                    <a:pt x="558" y="489394"/>
                  </a:lnTo>
                  <a:lnTo>
                    <a:pt x="10369" y="561670"/>
                  </a:lnTo>
                  <a:lnTo>
                    <a:pt x="22347" y="606398"/>
                  </a:lnTo>
                  <a:lnTo>
                    <a:pt x="38514" y="649223"/>
                  </a:lnTo>
                  <a:lnTo>
                    <a:pt x="58636" y="689906"/>
                  </a:lnTo>
                  <a:lnTo>
                    <a:pt x="82476" y="728209"/>
                  </a:lnTo>
                  <a:lnTo>
                    <a:pt x="109796" y="763893"/>
                  </a:lnTo>
                  <a:lnTo>
                    <a:pt x="140360" y="796720"/>
                  </a:lnTo>
                  <a:lnTo>
                    <a:pt x="173932" y="826451"/>
                  </a:lnTo>
                  <a:lnTo>
                    <a:pt x="210274" y="852848"/>
                  </a:lnTo>
                  <a:lnTo>
                    <a:pt x="249152" y="875673"/>
                  </a:lnTo>
                  <a:lnTo>
                    <a:pt x="290326" y="894687"/>
                  </a:lnTo>
                  <a:lnTo>
                    <a:pt x="333562" y="909651"/>
                  </a:lnTo>
                  <a:lnTo>
                    <a:pt x="378623" y="920327"/>
                  </a:lnTo>
                  <a:lnTo>
                    <a:pt x="425272" y="926477"/>
                  </a:lnTo>
                  <a:lnTo>
                    <a:pt x="450583" y="928166"/>
                  </a:lnTo>
                  <a:lnTo>
                    <a:pt x="476465" y="928166"/>
                  </a:lnTo>
                  <a:lnTo>
                    <a:pt x="523514" y="924360"/>
                  </a:lnTo>
                  <a:lnTo>
                    <a:pt x="569160" y="916031"/>
                  </a:lnTo>
                  <a:lnTo>
                    <a:pt x="613165" y="903392"/>
                  </a:lnTo>
                  <a:lnTo>
                    <a:pt x="655291" y="886656"/>
                  </a:lnTo>
                  <a:lnTo>
                    <a:pt x="695300" y="866034"/>
                  </a:lnTo>
                  <a:lnTo>
                    <a:pt x="732955" y="841739"/>
                  </a:lnTo>
                  <a:lnTo>
                    <a:pt x="768016" y="813982"/>
                  </a:lnTo>
                  <a:lnTo>
                    <a:pt x="800247" y="782976"/>
                  </a:lnTo>
                  <a:lnTo>
                    <a:pt x="829409" y="748933"/>
                  </a:lnTo>
                  <a:lnTo>
                    <a:pt x="855265" y="712066"/>
                  </a:lnTo>
                  <a:lnTo>
                    <a:pt x="877576" y="672585"/>
                  </a:lnTo>
                  <a:lnTo>
                    <a:pt x="896105" y="630704"/>
                  </a:lnTo>
                  <a:lnTo>
                    <a:pt x="910614" y="586634"/>
                  </a:lnTo>
                  <a:lnTo>
                    <a:pt x="920864" y="540588"/>
                  </a:lnTo>
                  <a:lnTo>
                    <a:pt x="926490" y="489394"/>
                  </a:lnTo>
                  <a:lnTo>
                    <a:pt x="927049" y="464083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1" name="object 141"/>
            <p:cNvSpPr/>
            <p:nvPr/>
          </p:nvSpPr>
          <p:spPr>
            <a:xfrm>
              <a:off x="7238404" y="3202980"/>
              <a:ext cx="170815" cy="69215"/>
            </a:xfrm>
            <a:custGeom>
              <a:avLst/>
              <a:gdLst/>
              <a:ahLst/>
              <a:cxnLst/>
              <a:rect l="l" t="t" r="r" b="b"/>
              <a:pathLst>
                <a:path w="170815" h="69214">
                  <a:moveTo>
                    <a:pt x="0" y="0"/>
                  </a:moveTo>
                  <a:lnTo>
                    <a:pt x="170446" y="0"/>
                  </a:lnTo>
                  <a:lnTo>
                    <a:pt x="170446" y="68630"/>
                  </a:lnTo>
                  <a:lnTo>
                    <a:pt x="0" y="686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2" name="object 142"/>
            <p:cNvSpPr/>
            <p:nvPr/>
          </p:nvSpPr>
          <p:spPr>
            <a:xfrm>
              <a:off x="6219096" y="2727083"/>
              <a:ext cx="1020444" cy="1020444"/>
            </a:xfrm>
            <a:custGeom>
              <a:avLst/>
              <a:gdLst/>
              <a:ahLst/>
              <a:cxnLst/>
              <a:rect l="l" t="t" r="r" b="b"/>
              <a:pathLst>
                <a:path w="1020445" h="1020445">
                  <a:moveTo>
                    <a:pt x="1020432" y="510209"/>
                  </a:moveTo>
                  <a:lnTo>
                    <a:pt x="1017625" y="456768"/>
                  </a:lnTo>
                  <a:lnTo>
                    <a:pt x="1004781" y="383789"/>
                  </a:lnTo>
                  <a:lnTo>
                    <a:pt x="991127" y="338917"/>
                  </a:lnTo>
                  <a:lnTo>
                    <a:pt x="973513" y="295917"/>
                  </a:lnTo>
                  <a:lnTo>
                    <a:pt x="952168" y="254993"/>
                  </a:lnTo>
                  <a:lnTo>
                    <a:pt x="927321" y="216351"/>
                  </a:lnTo>
                  <a:lnTo>
                    <a:pt x="899202" y="180196"/>
                  </a:lnTo>
                  <a:lnTo>
                    <a:pt x="868039" y="146733"/>
                  </a:lnTo>
                  <a:lnTo>
                    <a:pt x="834063" y="116167"/>
                  </a:lnTo>
                  <a:lnTo>
                    <a:pt x="797500" y="88703"/>
                  </a:lnTo>
                  <a:lnTo>
                    <a:pt x="758582" y="64547"/>
                  </a:lnTo>
                  <a:lnTo>
                    <a:pt x="717536" y="43903"/>
                  </a:lnTo>
                  <a:lnTo>
                    <a:pt x="674592" y="26977"/>
                  </a:lnTo>
                  <a:lnTo>
                    <a:pt x="629980" y="13974"/>
                  </a:lnTo>
                  <a:lnTo>
                    <a:pt x="583927" y="5100"/>
                  </a:lnTo>
                  <a:lnTo>
                    <a:pt x="536663" y="558"/>
                  </a:lnTo>
                  <a:lnTo>
                    <a:pt x="510222" y="0"/>
                  </a:lnTo>
                  <a:lnTo>
                    <a:pt x="483781" y="558"/>
                  </a:lnTo>
                  <a:lnTo>
                    <a:pt x="434286" y="5597"/>
                  </a:lnTo>
                  <a:lnTo>
                    <a:pt x="386277" y="15207"/>
                  </a:lnTo>
                  <a:lnTo>
                    <a:pt x="339985" y="29171"/>
                  </a:lnTo>
                  <a:lnTo>
                    <a:pt x="295641" y="47270"/>
                  </a:lnTo>
                  <a:lnTo>
                    <a:pt x="253479" y="69285"/>
                  </a:lnTo>
                  <a:lnTo>
                    <a:pt x="213730" y="94998"/>
                  </a:lnTo>
                  <a:lnTo>
                    <a:pt x="176625" y="124191"/>
                  </a:lnTo>
                  <a:lnTo>
                    <a:pt x="142397" y="156644"/>
                  </a:lnTo>
                  <a:lnTo>
                    <a:pt x="111277" y="192140"/>
                  </a:lnTo>
                  <a:lnTo>
                    <a:pt x="83497" y="230459"/>
                  </a:lnTo>
                  <a:lnTo>
                    <a:pt x="59290" y="271384"/>
                  </a:lnTo>
                  <a:lnTo>
                    <a:pt x="38886" y="314696"/>
                  </a:lnTo>
                  <a:lnTo>
                    <a:pt x="22519" y="360176"/>
                  </a:lnTo>
                  <a:lnTo>
                    <a:pt x="10419" y="407606"/>
                  </a:lnTo>
                  <a:lnTo>
                    <a:pt x="2819" y="456768"/>
                  </a:lnTo>
                  <a:lnTo>
                    <a:pt x="0" y="510209"/>
                  </a:lnTo>
                  <a:lnTo>
                    <a:pt x="571" y="536651"/>
                  </a:lnTo>
                  <a:lnTo>
                    <a:pt x="9988" y="610809"/>
                  </a:lnTo>
                  <a:lnTo>
                    <a:pt x="21343" y="656439"/>
                  </a:lnTo>
                  <a:lnTo>
                    <a:pt x="36678" y="700338"/>
                  </a:lnTo>
                  <a:lnTo>
                    <a:pt x="55790" y="742299"/>
                  </a:lnTo>
                  <a:lnTo>
                    <a:pt x="78473" y="782121"/>
                  </a:lnTo>
                  <a:lnTo>
                    <a:pt x="104523" y="819596"/>
                  </a:lnTo>
                  <a:lnTo>
                    <a:pt x="133737" y="854522"/>
                  </a:lnTo>
                  <a:lnTo>
                    <a:pt x="165909" y="886694"/>
                  </a:lnTo>
                  <a:lnTo>
                    <a:pt x="200835" y="915908"/>
                  </a:lnTo>
                  <a:lnTo>
                    <a:pt x="238311" y="941958"/>
                  </a:lnTo>
                  <a:lnTo>
                    <a:pt x="278132" y="964642"/>
                  </a:lnTo>
                  <a:lnTo>
                    <a:pt x="320094" y="983753"/>
                  </a:lnTo>
                  <a:lnTo>
                    <a:pt x="363992" y="999088"/>
                  </a:lnTo>
                  <a:lnTo>
                    <a:pt x="409622" y="1010443"/>
                  </a:lnTo>
                  <a:lnTo>
                    <a:pt x="456780" y="1017612"/>
                  </a:lnTo>
                  <a:lnTo>
                    <a:pt x="510222" y="1020419"/>
                  </a:lnTo>
                  <a:lnTo>
                    <a:pt x="559900" y="1018014"/>
                  </a:lnTo>
                  <a:lnTo>
                    <a:pt x="608328" y="1010953"/>
                  </a:lnTo>
                  <a:lnTo>
                    <a:pt x="655263" y="999444"/>
                  </a:lnTo>
                  <a:lnTo>
                    <a:pt x="700465" y="983695"/>
                  </a:lnTo>
                  <a:lnTo>
                    <a:pt x="743692" y="963914"/>
                  </a:lnTo>
                  <a:lnTo>
                    <a:pt x="784702" y="940309"/>
                  </a:lnTo>
                  <a:lnTo>
                    <a:pt x="823255" y="913088"/>
                  </a:lnTo>
                  <a:lnTo>
                    <a:pt x="859109" y="882459"/>
                  </a:lnTo>
                  <a:lnTo>
                    <a:pt x="892023" y="848629"/>
                  </a:lnTo>
                  <a:lnTo>
                    <a:pt x="921756" y="811807"/>
                  </a:lnTo>
                  <a:lnTo>
                    <a:pt x="948065" y="772201"/>
                  </a:lnTo>
                  <a:lnTo>
                    <a:pt x="970710" y="730018"/>
                  </a:lnTo>
                  <a:lnTo>
                    <a:pt x="989450" y="685467"/>
                  </a:lnTo>
                  <a:lnTo>
                    <a:pt x="1004042" y="638756"/>
                  </a:lnTo>
                  <a:lnTo>
                    <a:pt x="1014247" y="590092"/>
                  </a:lnTo>
                  <a:lnTo>
                    <a:pt x="1019873" y="536651"/>
                  </a:lnTo>
                  <a:lnTo>
                    <a:pt x="1020432" y="51020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3" name="object 143"/>
            <p:cNvSpPr/>
            <p:nvPr/>
          </p:nvSpPr>
          <p:spPr>
            <a:xfrm>
              <a:off x="7238403" y="3202980"/>
              <a:ext cx="170815" cy="69215"/>
            </a:xfrm>
            <a:custGeom>
              <a:avLst/>
              <a:gdLst/>
              <a:ahLst/>
              <a:cxnLst/>
              <a:rect l="l" t="t" r="r" b="b"/>
              <a:pathLst>
                <a:path w="170815" h="69214">
                  <a:moveTo>
                    <a:pt x="170446" y="0"/>
                  </a:moveTo>
                  <a:lnTo>
                    <a:pt x="170446" y="68630"/>
                  </a:lnTo>
                  <a:lnTo>
                    <a:pt x="0" y="68630"/>
                  </a:lnTo>
                  <a:lnTo>
                    <a:pt x="1130" y="34315"/>
                  </a:lnTo>
                  <a:lnTo>
                    <a:pt x="0" y="0"/>
                  </a:lnTo>
                  <a:lnTo>
                    <a:pt x="170446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4" name="object 144"/>
            <p:cNvSpPr/>
            <p:nvPr/>
          </p:nvSpPr>
          <p:spPr>
            <a:xfrm>
              <a:off x="6694999" y="3746387"/>
              <a:ext cx="69215" cy="169545"/>
            </a:xfrm>
            <a:custGeom>
              <a:avLst/>
              <a:gdLst/>
              <a:ahLst/>
              <a:cxnLst/>
              <a:rect l="l" t="t" r="r" b="b"/>
              <a:pathLst>
                <a:path w="69215" h="169545">
                  <a:moveTo>
                    <a:pt x="68630" y="169316"/>
                  </a:moveTo>
                  <a:lnTo>
                    <a:pt x="0" y="169316"/>
                  </a:lnTo>
                  <a:lnTo>
                    <a:pt x="0" y="0"/>
                  </a:lnTo>
                  <a:lnTo>
                    <a:pt x="34315" y="1117"/>
                  </a:lnTo>
                  <a:lnTo>
                    <a:pt x="68630" y="0"/>
                  </a:lnTo>
                  <a:lnTo>
                    <a:pt x="68630" y="16931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5" name="object 145"/>
            <p:cNvSpPr/>
            <p:nvPr/>
          </p:nvSpPr>
          <p:spPr>
            <a:xfrm>
              <a:off x="7238404" y="3202980"/>
              <a:ext cx="169545" cy="69215"/>
            </a:xfrm>
            <a:custGeom>
              <a:avLst/>
              <a:gdLst/>
              <a:ahLst/>
              <a:cxnLst/>
              <a:rect l="l" t="t" r="r" b="b"/>
              <a:pathLst>
                <a:path w="169545" h="69214">
                  <a:moveTo>
                    <a:pt x="0" y="0"/>
                  </a:moveTo>
                  <a:lnTo>
                    <a:pt x="169316" y="0"/>
                  </a:lnTo>
                  <a:lnTo>
                    <a:pt x="169316" y="68630"/>
                  </a:lnTo>
                  <a:lnTo>
                    <a:pt x="0" y="686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050343" y="3202978"/>
              <a:ext cx="170180" cy="69215"/>
            </a:xfrm>
            <a:custGeom>
              <a:avLst/>
              <a:gdLst/>
              <a:ahLst/>
              <a:cxnLst/>
              <a:rect l="l" t="t" r="r" b="b"/>
              <a:pathLst>
                <a:path w="170179" h="69214">
                  <a:moveTo>
                    <a:pt x="0" y="68630"/>
                  </a:moveTo>
                  <a:lnTo>
                    <a:pt x="0" y="0"/>
                  </a:lnTo>
                  <a:lnTo>
                    <a:pt x="169887" y="0"/>
                  </a:lnTo>
                  <a:lnTo>
                    <a:pt x="168757" y="34315"/>
                  </a:lnTo>
                  <a:lnTo>
                    <a:pt x="169887" y="68630"/>
                  </a:lnTo>
                  <a:lnTo>
                    <a:pt x="0" y="6863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352204" y="2867964"/>
              <a:ext cx="744220" cy="744220"/>
            </a:xfrm>
            <a:custGeom>
              <a:avLst/>
              <a:gdLst/>
              <a:ahLst/>
              <a:cxnLst/>
              <a:rect l="l" t="t" r="r" b="b"/>
              <a:pathLst>
                <a:path w="744220" h="744220">
                  <a:moveTo>
                    <a:pt x="372059" y="744119"/>
                  </a:moveTo>
                  <a:lnTo>
                    <a:pt x="418729" y="741220"/>
                  </a:lnTo>
                  <a:lnTo>
                    <a:pt x="463670" y="732756"/>
                  </a:lnTo>
                  <a:lnTo>
                    <a:pt x="506531" y="719075"/>
                  </a:lnTo>
                  <a:lnTo>
                    <a:pt x="546966" y="700526"/>
                  </a:lnTo>
                  <a:lnTo>
                    <a:pt x="584625" y="677458"/>
                  </a:lnTo>
                  <a:lnTo>
                    <a:pt x="619159" y="650220"/>
                  </a:lnTo>
                  <a:lnTo>
                    <a:pt x="650219" y="619159"/>
                  </a:lnTo>
                  <a:lnTo>
                    <a:pt x="677458" y="584625"/>
                  </a:lnTo>
                  <a:lnTo>
                    <a:pt x="700526" y="546967"/>
                  </a:lnTo>
                  <a:lnTo>
                    <a:pt x="719075" y="506532"/>
                  </a:lnTo>
                  <a:lnTo>
                    <a:pt x="732756" y="463670"/>
                  </a:lnTo>
                  <a:lnTo>
                    <a:pt x="741220" y="418730"/>
                  </a:lnTo>
                  <a:lnTo>
                    <a:pt x="744119" y="372060"/>
                  </a:lnTo>
                  <a:lnTo>
                    <a:pt x="741220" y="325389"/>
                  </a:lnTo>
                  <a:lnTo>
                    <a:pt x="732756" y="280449"/>
                  </a:lnTo>
                  <a:lnTo>
                    <a:pt x="719075" y="237587"/>
                  </a:lnTo>
                  <a:lnTo>
                    <a:pt x="700526" y="197152"/>
                  </a:lnTo>
                  <a:lnTo>
                    <a:pt x="677458" y="159494"/>
                  </a:lnTo>
                  <a:lnTo>
                    <a:pt x="650219" y="124960"/>
                  </a:lnTo>
                  <a:lnTo>
                    <a:pt x="619159" y="93899"/>
                  </a:lnTo>
                  <a:lnTo>
                    <a:pt x="584625" y="66660"/>
                  </a:lnTo>
                  <a:lnTo>
                    <a:pt x="546966" y="43592"/>
                  </a:lnTo>
                  <a:lnTo>
                    <a:pt x="506531" y="25043"/>
                  </a:lnTo>
                  <a:lnTo>
                    <a:pt x="463670" y="11362"/>
                  </a:lnTo>
                  <a:lnTo>
                    <a:pt x="418729" y="2898"/>
                  </a:lnTo>
                  <a:lnTo>
                    <a:pt x="372059" y="0"/>
                  </a:lnTo>
                  <a:lnTo>
                    <a:pt x="325388" y="2898"/>
                  </a:lnTo>
                  <a:lnTo>
                    <a:pt x="280448" y="11362"/>
                  </a:lnTo>
                  <a:lnTo>
                    <a:pt x="237586" y="25043"/>
                  </a:lnTo>
                  <a:lnTo>
                    <a:pt x="197152" y="43592"/>
                  </a:lnTo>
                  <a:lnTo>
                    <a:pt x="159493" y="66660"/>
                  </a:lnTo>
                  <a:lnTo>
                    <a:pt x="124959" y="93899"/>
                  </a:lnTo>
                  <a:lnTo>
                    <a:pt x="93899" y="124960"/>
                  </a:lnTo>
                  <a:lnTo>
                    <a:pt x="66660" y="159494"/>
                  </a:lnTo>
                  <a:lnTo>
                    <a:pt x="43592" y="197152"/>
                  </a:lnTo>
                  <a:lnTo>
                    <a:pt x="25043" y="237587"/>
                  </a:lnTo>
                  <a:lnTo>
                    <a:pt x="11362" y="280449"/>
                  </a:lnTo>
                  <a:lnTo>
                    <a:pt x="2898" y="325389"/>
                  </a:lnTo>
                  <a:lnTo>
                    <a:pt x="0" y="372060"/>
                  </a:lnTo>
                  <a:lnTo>
                    <a:pt x="2898" y="418730"/>
                  </a:lnTo>
                  <a:lnTo>
                    <a:pt x="11362" y="463670"/>
                  </a:lnTo>
                  <a:lnTo>
                    <a:pt x="25043" y="506532"/>
                  </a:lnTo>
                  <a:lnTo>
                    <a:pt x="43592" y="546967"/>
                  </a:lnTo>
                  <a:lnTo>
                    <a:pt x="66660" y="584625"/>
                  </a:lnTo>
                  <a:lnTo>
                    <a:pt x="93899" y="619159"/>
                  </a:lnTo>
                  <a:lnTo>
                    <a:pt x="124959" y="650220"/>
                  </a:lnTo>
                  <a:lnTo>
                    <a:pt x="159493" y="677458"/>
                  </a:lnTo>
                  <a:lnTo>
                    <a:pt x="197152" y="700526"/>
                  </a:lnTo>
                  <a:lnTo>
                    <a:pt x="237586" y="719075"/>
                  </a:lnTo>
                  <a:lnTo>
                    <a:pt x="280448" y="732756"/>
                  </a:lnTo>
                  <a:lnTo>
                    <a:pt x="325388" y="741220"/>
                  </a:lnTo>
                  <a:lnTo>
                    <a:pt x="372059" y="744119"/>
                  </a:lnTo>
                  <a:close/>
                </a:path>
              </a:pathLst>
            </a:custGeom>
            <a:ln w="12700">
              <a:solidFill>
                <a:srgbClr val="FF000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238660" y="1842893"/>
              <a:ext cx="892810" cy="1132840"/>
            </a:xfrm>
            <a:custGeom>
              <a:avLst/>
              <a:gdLst/>
              <a:ahLst/>
              <a:cxnLst/>
              <a:rect l="l" t="t" r="r" b="b"/>
              <a:pathLst>
                <a:path w="892809" h="1132839">
                  <a:moveTo>
                    <a:pt x="892498" y="0"/>
                  </a:moveTo>
                  <a:lnTo>
                    <a:pt x="634055" y="0"/>
                  </a:lnTo>
                  <a:lnTo>
                    <a:pt x="3467" y="1132333"/>
                  </a:lnTo>
                </a:path>
                <a:path w="892809" h="1132839">
                  <a:moveTo>
                    <a:pt x="199718" y="1014854"/>
                  </a:moveTo>
                  <a:lnTo>
                    <a:pt x="3467" y="1132333"/>
                  </a:lnTo>
                  <a:lnTo>
                    <a:pt x="0" y="903634"/>
                  </a:lnTo>
                </a:path>
              </a:pathLst>
            </a:custGeom>
            <a:ln w="254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49" name="object 149"/>
          <p:cNvSpPr txBox="1"/>
          <p:nvPr/>
        </p:nvSpPr>
        <p:spPr>
          <a:xfrm>
            <a:off x="6349268" y="1084635"/>
            <a:ext cx="1073727" cy="301219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0" tIns="31606" rIns="0" bIns="0" rtlCol="0">
            <a:spAutoFit/>
          </a:bodyPr>
          <a:lstStyle/>
          <a:p>
            <a:pPr marL="42861" marR="46325">
              <a:lnSpc>
                <a:spcPts val="709"/>
              </a:lnSpc>
              <a:spcBef>
                <a:spcPts val="249"/>
              </a:spcBef>
            </a:pPr>
            <a:r>
              <a:rPr sz="614" dirty="0">
                <a:latin typeface="Arial"/>
                <a:cs typeface="Arial"/>
              </a:rPr>
              <a:t>INDENTATION ON </a:t>
            </a:r>
            <a:r>
              <a:rPr sz="614" spc="-17" dirty="0">
                <a:latin typeface="Arial"/>
                <a:cs typeface="Arial"/>
              </a:rPr>
              <a:t>THE </a:t>
            </a:r>
            <a:r>
              <a:rPr sz="614" dirty="0">
                <a:latin typeface="Arial"/>
                <a:cs typeface="Arial"/>
              </a:rPr>
              <a:t>SEAT AT 4.5CM OFF </a:t>
            </a:r>
            <a:r>
              <a:rPr sz="614" spc="-14" dirty="0">
                <a:latin typeface="Arial"/>
                <a:cs typeface="Arial"/>
              </a:rPr>
              <a:t>SEAT EDGE</a:t>
            </a:r>
            <a:endParaRPr sz="614">
              <a:latin typeface="Arial"/>
              <a:cs typeface="Arial"/>
            </a:endParaRPr>
          </a:p>
        </p:txBody>
      </p:sp>
      <p:grpSp>
        <p:nvGrpSpPr>
          <p:cNvPr id="150" name="object 150"/>
          <p:cNvGrpSpPr/>
          <p:nvPr/>
        </p:nvGrpSpPr>
        <p:grpSpPr>
          <a:xfrm>
            <a:off x="6345454" y="1136556"/>
            <a:ext cx="2231448" cy="3734233"/>
            <a:chOff x="8138266" y="1666948"/>
            <a:chExt cx="3272790" cy="5476875"/>
          </a:xfrm>
        </p:grpSpPr>
        <p:pic>
          <p:nvPicPr>
            <p:cNvPr id="151" name="object 151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8138266" y="2124478"/>
              <a:ext cx="1591584" cy="1105006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9733480" y="1679648"/>
              <a:ext cx="1664970" cy="5451475"/>
            </a:xfrm>
            <a:custGeom>
              <a:avLst/>
              <a:gdLst/>
              <a:ahLst/>
              <a:cxnLst/>
              <a:rect l="l" t="t" r="r" b="b"/>
              <a:pathLst>
                <a:path w="1664970" h="5451475">
                  <a:moveTo>
                    <a:pt x="0" y="1918745"/>
                  </a:moveTo>
                  <a:lnTo>
                    <a:pt x="329133" y="1918745"/>
                  </a:lnTo>
                  <a:lnTo>
                    <a:pt x="1664752" y="0"/>
                  </a:lnTo>
                </a:path>
                <a:path w="1664970" h="5451475">
                  <a:moveTo>
                    <a:pt x="329133" y="1918745"/>
                  </a:moveTo>
                  <a:lnTo>
                    <a:pt x="1646212" y="2762572"/>
                  </a:lnTo>
                </a:path>
                <a:path w="1664970" h="5451475">
                  <a:moveTo>
                    <a:pt x="329133" y="1918745"/>
                  </a:moveTo>
                  <a:lnTo>
                    <a:pt x="1590589" y="5450982"/>
                  </a:lnTo>
                </a:path>
                <a:path w="1664970" h="5451475">
                  <a:moveTo>
                    <a:pt x="1457754" y="97303"/>
                  </a:moveTo>
                  <a:lnTo>
                    <a:pt x="1664752" y="0"/>
                  </a:lnTo>
                  <a:lnTo>
                    <a:pt x="1645376" y="227905"/>
                  </a:lnTo>
                </a:path>
                <a:path w="1664970" h="5451475">
                  <a:moveTo>
                    <a:pt x="1541052" y="2559452"/>
                  </a:moveTo>
                  <a:lnTo>
                    <a:pt x="1646212" y="2762572"/>
                  </a:lnTo>
                  <a:lnTo>
                    <a:pt x="1417731" y="2751936"/>
                  </a:lnTo>
                </a:path>
                <a:path w="1664970" h="5451475">
                  <a:moveTo>
                    <a:pt x="1631598" y="5225961"/>
                  </a:moveTo>
                  <a:lnTo>
                    <a:pt x="1590589" y="5450982"/>
                  </a:lnTo>
                  <a:lnTo>
                    <a:pt x="1416315" y="5302844"/>
                  </a:lnTo>
                </a:path>
              </a:pathLst>
            </a:custGeom>
            <a:ln w="25400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  <p:sp>
        <p:nvSpPr>
          <p:cNvPr id="153" name="object 153"/>
          <p:cNvSpPr txBox="1"/>
          <p:nvPr/>
        </p:nvSpPr>
        <p:spPr>
          <a:xfrm>
            <a:off x="6340274" y="2281568"/>
            <a:ext cx="1084551" cy="302094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0" tIns="32472" rIns="0" bIns="0" rtlCol="0">
            <a:spAutoFit/>
          </a:bodyPr>
          <a:lstStyle/>
          <a:p>
            <a:pPr marL="43294" marR="61045">
              <a:lnSpc>
                <a:spcPts val="702"/>
              </a:lnSpc>
              <a:spcBef>
                <a:spcPts val="256"/>
              </a:spcBef>
            </a:pPr>
            <a:r>
              <a:rPr sz="614" dirty="0">
                <a:latin typeface="Arial"/>
                <a:cs typeface="Arial"/>
              </a:rPr>
              <a:t>CENTRE SUPPORT TO </a:t>
            </a:r>
            <a:r>
              <a:rPr sz="614" spc="-17" dirty="0">
                <a:latin typeface="Arial"/>
                <a:cs typeface="Arial"/>
              </a:rPr>
              <a:t>BE </a:t>
            </a:r>
            <a:r>
              <a:rPr sz="614" dirty="0">
                <a:latin typeface="Arial"/>
                <a:cs typeface="Arial"/>
              </a:rPr>
              <a:t>POWDERCOATED </a:t>
            </a:r>
            <a:r>
              <a:rPr sz="614" spc="-17" dirty="0">
                <a:latin typeface="Arial"/>
                <a:cs typeface="Arial"/>
              </a:rPr>
              <a:t>TO </a:t>
            </a:r>
            <a:r>
              <a:rPr sz="614" dirty="0">
                <a:latin typeface="Arial"/>
                <a:cs typeface="Arial"/>
              </a:rPr>
              <a:t>MATCH METAL </a:t>
            </a:r>
            <a:r>
              <a:rPr sz="614" spc="-7" dirty="0">
                <a:latin typeface="Arial"/>
                <a:cs typeface="Arial"/>
              </a:rPr>
              <a:t>ACCENTS</a:t>
            </a:r>
            <a:endParaRPr sz="614">
              <a:latin typeface="Arial"/>
              <a:cs typeface="Aria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2260189" y="5070432"/>
            <a:ext cx="997094" cy="302202"/>
          </a:xfrm>
          <a:custGeom>
            <a:avLst/>
            <a:gdLst/>
            <a:ahLst/>
            <a:cxnLst/>
            <a:rect l="l" t="t" r="r" b="b"/>
            <a:pathLst>
              <a:path w="1462404" h="443229">
                <a:moveTo>
                  <a:pt x="0" y="442641"/>
                </a:moveTo>
                <a:lnTo>
                  <a:pt x="262888" y="442641"/>
                </a:lnTo>
                <a:lnTo>
                  <a:pt x="1462316" y="46380"/>
                </a:lnTo>
              </a:path>
              <a:path w="1462404" h="443229">
                <a:moveTo>
                  <a:pt x="1238341" y="0"/>
                </a:moveTo>
                <a:lnTo>
                  <a:pt x="1462316" y="46380"/>
                </a:lnTo>
                <a:lnTo>
                  <a:pt x="1310053" y="217060"/>
                </a:lnTo>
              </a:path>
            </a:pathLst>
          </a:custGeom>
          <a:ln w="25400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sz="1227"/>
          </a:p>
        </p:txBody>
      </p:sp>
      <p:sp>
        <p:nvSpPr>
          <p:cNvPr id="155" name="object 155"/>
          <p:cNvSpPr txBox="1"/>
          <p:nvPr/>
        </p:nvSpPr>
        <p:spPr>
          <a:xfrm>
            <a:off x="1177802" y="5200350"/>
            <a:ext cx="1073727" cy="301219"/>
          </a:xfrm>
          <a:prstGeom prst="rect">
            <a:avLst/>
          </a:prstGeom>
          <a:solidFill>
            <a:srgbClr val="FF9900"/>
          </a:solidFill>
        </p:spPr>
        <p:txBody>
          <a:bodyPr vert="horz" wrap="square" lIns="0" tIns="31606" rIns="0" bIns="0" rtlCol="0">
            <a:spAutoFit/>
          </a:bodyPr>
          <a:lstStyle/>
          <a:p>
            <a:pPr marL="43294" marR="115596">
              <a:lnSpc>
                <a:spcPts val="709"/>
              </a:lnSpc>
              <a:spcBef>
                <a:spcPts val="249"/>
              </a:spcBef>
            </a:pPr>
            <a:r>
              <a:rPr sz="614" dirty="0">
                <a:latin typeface="Arial"/>
                <a:cs typeface="Arial"/>
              </a:rPr>
              <a:t>30X40CM </a:t>
            </a:r>
            <a:r>
              <a:rPr sz="614" spc="-7" dirty="0">
                <a:latin typeface="Arial"/>
                <a:cs typeface="Arial"/>
              </a:rPr>
              <a:t>(AVERAGE </a:t>
            </a:r>
            <a:r>
              <a:rPr sz="614" dirty="0">
                <a:latin typeface="Arial"/>
                <a:cs typeface="Arial"/>
              </a:rPr>
              <a:t>SECTION FOR AN </a:t>
            </a:r>
            <a:r>
              <a:rPr sz="614" spc="-7" dirty="0">
                <a:latin typeface="Arial"/>
                <a:cs typeface="Arial"/>
              </a:rPr>
              <a:t>IDEAL </a:t>
            </a:r>
            <a:r>
              <a:rPr sz="614" dirty="0">
                <a:latin typeface="Arial"/>
                <a:cs typeface="Arial"/>
              </a:rPr>
              <a:t>STRAIGHT </a:t>
            </a:r>
            <a:r>
              <a:rPr sz="614" spc="-14" dirty="0">
                <a:latin typeface="Arial"/>
                <a:cs typeface="Arial"/>
              </a:rPr>
              <a:t>LEG)</a:t>
            </a:r>
            <a:endParaRPr sz="614">
              <a:latin typeface="Arial"/>
              <a:cs typeface="Arial"/>
            </a:endParaRPr>
          </a:p>
        </p:txBody>
      </p:sp>
      <p:grpSp>
        <p:nvGrpSpPr>
          <p:cNvPr id="156" name="object 156"/>
          <p:cNvGrpSpPr/>
          <p:nvPr/>
        </p:nvGrpSpPr>
        <p:grpSpPr>
          <a:xfrm>
            <a:off x="8562982" y="1069791"/>
            <a:ext cx="80530" cy="3889664"/>
            <a:chOff x="11390641" y="1569027"/>
            <a:chExt cx="118110" cy="5704840"/>
          </a:xfrm>
        </p:grpSpPr>
        <p:sp>
          <p:nvSpPr>
            <p:cNvPr id="157" name="object 157"/>
            <p:cNvSpPr/>
            <p:nvPr/>
          </p:nvSpPr>
          <p:spPr>
            <a:xfrm>
              <a:off x="11427881" y="1569027"/>
              <a:ext cx="73660" cy="339090"/>
            </a:xfrm>
            <a:custGeom>
              <a:avLst/>
              <a:gdLst/>
              <a:ahLst/>
              <a:cxnLst/>
              <a:rect l="l" t="t" r="r" b="b"/>
              <a:pathLst>
                <a:path w="73659" h="339089">
                  <a:moveTo>
                    <a:pt x="73121" y="0"/>
                  </a:moveTo>
                  <a:lnTo>
                    <a:pt x="0" y="0"/>
                  </a:lnTo>
                  <a:lnTo>
                    <a:pt x="0" y="338666"/>
                  </a:lnTo>
                  <a:lnTo>
                    <a:pt x="73121" y="338666"/>
                  </a:lnTo>
                  <a:lnTo>
                    <a:pt x="7312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58" name="object 158"/>
            <p:cNvSpPr/>
            <p:nvPr/>
          </p:nvSpPr>
          <p:spPr>
            <a:xfrm>
              <a:off x="11435521" y="4234866"/>
              <a:ext cx="73660" cy="339090"/>
            </a:xfrm>
            <a:custGeom>
              <a:avLst/>
              <a:gdLst/>
              <a:ahLst/>
              <a:cxnLst/>
              <a:rect l="l" t="t" r="r" b="b"/>
              <a:pathLst>
                <a:path w="73659" h="339089">
                  <a:moveTo>
                    <a:pt x="73120" y="0"/>
                  </a:moveTo>
                  <a:lnTo>
                    <a:pt x="0" y="0"/>
                  </a:lnTo>
                  <a:lnTo>
                    <a:pt x="0" y="338665"/>
                  </a:lnTo>
                  <a:lnTo>
                    <a:pt x="73120" y="338665"/>
                  </a:lnTo>
                  <a:lnTo>
                    <a:pt x="73120" y="0"/>
                  </a:lnTo>
                  <a:close/>
                </a:path>
              </a:pathLst>
            </a:custGeom>
            <a:solidFill>
              <a:srgbClr val="0C2216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  <p:sp>
          <p:nvSpPr>
            <p:cNvPr id="159" name="object 159"/>
            <p:cNvSpPr/>
            <p:nvPr/>
          </p:nvSpPr>
          <p:spPr>
            <a:xfrm>
              <a:off x="11390641" y="6935155"/>
              <a:ext cx="73660" cy="339090"/>
            </a:xfrm>
            <a:custGeom>
              <a:avLst/>
              <a:gdLst/>
              <a:ahLst/>
              <a:cxnLst/>
              <a:rect l="l" t="t" r="r" b="b"/>
              <a:pathLst>
                <a:path w="73659" h="339090">
                  <a:moveTo>
                    <a:pt x="73121" y="0"/>
                  </a:moveTo>
                  <a:lnTo>
                    <a:pt x="0" y="0"/>
                  </a:lnTo>
                  <a:lnTo>
                    <a:pt x="0" y="338665"/>
                  </a:lnTo>
                  <a:lnTo>
                    <a:pt x="73121" y="338665"/>
                  </a:lnTo>
                  <a:lnTo>
                    <a:pt x="73121" y="0"/>
                  </a:lnTo>
                  <a:close/>
                </a:path>
              </a:pathLst>
            </a:custGeom>
            <a:solidFill>
              <a:srgbClr val="D90119"/>
            </a:solidFill>
          </p:spPr>
          <p:txBody>
            <a:bodyPr wrap="square" lIns="0" tIns="0" rIns="0" bIns="0" rtlCol="0"/>
            <a:lstStyle/>
            <a:p>
              <a:endParaRPr sz="1227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Century</vt:lpstr>
      <vt:lpstr>Gill Sans MT</vt:lpstr>
      <vt:lpstr>Trebuchet MS</vt:lpstr>
      <vt:lpstr>Office Theme</vt:lpstr>
      <vt:lpstr>PowerPoint Presentation</vt:lpstr>
      <vt:lpstr>BAR STOOLS - OPTION 2 Colorful option SPECS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Pastori, Jean-Bernard</dc:creator>
  <cp:lastModifiedBy>Pastori, Jean-Bernard</cp:lastModifiedBy>
  <cp:revision>1</cp:revision>
  <dcterms:created xsi:type="dcterms:W3CDTF">2022-05-11T08:10:17Z</dcterms:created>
  <dcterms:modified xsi:type="dcterms:W3CDTF">2022-05-11T08:15:30Z</dcterms:modified>
</cp:coreProperties>
</file>