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4" r:id="rId3"/>
    <p:sldId id="270" r:id="rId4"/>
    <p:sldId id="278" r:id="rId5"/>
    <p:sldId id="280" r:id="rId6"/>
    <p:sldId id="256" r:id="rId7"/>
    <p:sldId id="279" r:id="rId8"/>
    <p:sldId id="28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020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7758-28C9-4790-84DC-A376F6B44157}" type="datetimeFigureOut">
              <a:rPr lang="cs-CZ" smtClean="0"/>
              <a:t>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042-B28F-40F0-9EB0-997534AF8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12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7758-28C9-4790-84DC-A376F6B44157}" type="datetimeFigureOut">
              <a:rPr lang="cs-CZ" smtClean="0"/>
              <a:t>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042-B28F-40F0-9EB0-997534AF8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28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7758-28C9-4790-84DC-A376F6B44157}" type="datetimeFigureOut">
              <a:rPr lang="cs-CZ" smtClean="0"/>
              <a:t>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042-B28F-40F0-9EB0-997534AF8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10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7758-28C9-4790-84DC-A376F6B44157}" type="datetimeFigureOut">
              <a:rPr lang="cs-CZ" smtClean="0"/>
              <a:t>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042-B28F-40F0-9EB0-997534AF8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69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7758-28C9-4790-84DC-A376F6B44157}" type="datetimeFigureOut">
              <a:rPr lang="cs-CZ" smtClean="0"/>
              <a:t>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042-B28F-40F0-9EB0-997534AF8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16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7758-28C9-4790-84DC-A376F6B44157}" type="datetimeFigureOut">
              <a:rPr lang="cs-CZ" smtClean="0"/>
              <a:t>3.6.2015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042-B28F-40F0-9EB0-997534AF8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92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7758-28C9-4790-84DC-A376F6B44157}" type="datetimeFigureOut">
              <a:rPr lang="cs-CZ" smtClean="0"/>
              <a:t>3.6.2015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042-B28F-40F0-9EB0-997534AF8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22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7758-28C9-4790-84DC-A376F6B44157}" type="datetimeFigureOut">
              <a:rPr lang="cs-CZ" smtClean="0"/>
              <a:t>3.6.2015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042-B28F-40F0-9EB0-997534AF8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7758-28C9-4790-84DC-A376F6B44157}" type="datetimeFigureOut">
              <a:rPr lang="cs-CZ" smtClean="0"/>
              <a:t>3.6.2015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042-B28F-40F0-9EB0-997534AF8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9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7758-28C9-4790-84DC-A376F6B44157}" type="datetimeFigureOut">
              <a:rPr lang="cs-CZ" smtClean="0"/>
              <a:t>3.6.2015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042-B28F-40F0-9EB0-997534AF8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00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7758-28C9-4790-84DC-A376F6B44157}" type="datetimeFigureOut">
              <a:rPr lang="cs-CZ" smtClean="0"/>
              <a:t>3.6.2015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042-B28F-40F0-9EB0-997534AF8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78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A7758-28C9-4790-84DC-A376F6B44157}" type="datetimeFigureOut">
              <a:rPr lang="cs-CZ" smtClean="0"/>
              <a:t>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9F042-B28F-40F0-9EB0-997534AF8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50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147248" cy="52894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u="sng" dirty="0" smtClean="0"/>
              <a:t>Stávajíc </a:t>
            </a:r>
            <a:r>
              <a:rPr lang="cs-CZ" sz="1200" u="sng" dirty="0"/>
              <a:t>stav:</a:t>
            </a:r>
          </a:p>
          <a:p>
            <a:pPr marL="0" indent="0" algn="just">
              <a:buNone/>
            </a:pPr>
            <a:r>
              <a:rPr lang="cs-CZ" sz="1200" dirty="0" smtClean="0"/>
              <a:t>Dům (velmi malý) starý </a:t>
            </a:r>
            <a:r>
              <a:rPr lang="cs-CZ" sz="1200" dirty="0"/>
              <a:t>cca 60 </a:t>
            </a:r>
            <a:r>
              <a:rPr lang="cs-CZ" sz="1200" dirty="0" smtClean="0"/>
              <a:t>let. </a:t>
            </a:r>
            <a:r>
              <a:rPr lang="cs-CZ" sz="1200" dirty="0"/>
              <a:t>Základy </a:t>
            </a:r>
            <a:r>
              <a:rPr lang="cs-CZ" sz="1200" dirty="0" err="1" smtClean="0"/>
              <a:t>kameno</a:t>
            </a:r>
            <a:r>
              <a:rPr lang="cs-CZ" sz="1200" dirty="0" smtClean="0"/>
              <a:t>-hliněné. </a:t>
            </a:r>
          </a:p>
          <a:p>
            <a:pPr marL="0" indent="0" algn="just">
              <a:buNone/>
            </a:pPr>
            <a:r>
              <a:rPr lang="cs-CZ" sz="1200" dirty="0" smtClean="0"/>
              <a:t>Lokalita - Bernartice u Tábora.</a:t>
            </a:r>
          </a:p>
          <a:p>
            <a:pPr marL="0" indent="0" algn="just">
              <a:buNone/>
            </a:pPr>
            <a:r>
              <a:rPr lang="cs-CZ" sz="1200" dirty="0"/>
              <a:t>Vykopaná podlaha do hloubky </a:t>
            </a:r>
            <a:r>
              <a:rPr lang="cs-CZ" sz="1200" dirty="0" smtClean="0"/>
              <a:t>cca 30 cm </a:t>
            </a:r>
          </a:p>
          <a:p>
            <a:pPr marL="0" indent="0" algn="just">
              <a:buNone/>
            </a:pPr>
            <a:r>
              <a:rPr lang="cs-CZ" sz="1200" dirty="0" smtClean="0"/>
              <a:t>Místnosti jsou nyní z poloviny oddělené zděnou příčkou. </a:t>
            </a:r>
            <a:endParaRPr lang="cs-CZ" sz="1200" dirty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r>
              <a:rPr lang="cs-CZ" sz="1200" b="1" dirty="0" smtClean="0"/>
              <a:t>Cílem je především snížit vlhkost a množství radonu v domě </a:t>
            </a:r>
            <a:r>
              <a:rPr lang="cs-CZ" sz="1200" dirty="0" smtClean="0"/>
              <a:t>pomocí drenáže podlahy</a:t>
            </a:r>
            <a:r>
              <a:rPr lang="cs-CZ" sz="1200" b="1" dirty="0" smtClean="0"/>
              <a:t>. </a:t>
            </a:r>
            <a:endParaRPr lang="cs-CZ" sz="1200" b="1" dirty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r>
              <a:rPr lang="cs-CZ" sz="1200" u="sng" dirty="0" smtClean="0"/>
              <a:t>Popis celkových prací (návrh)</a:t>
            </a:r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r>
              <a:rPr lang="cs-CZ" sz="1200" dirty="0" smtClean="0"/>
              <a:t>Podlaha se má rekonstruovat ve dvou místnostech o přibližné rozloze 3,7x3,8 a 2,5x3,8 m, tj. celkem cca 24 m</a:t>
            </a:r>
            <a:r>
              <a:rPr lang="cs-CZ" sz="1200" baseline="30000" dirty="0" smtClean="0"/>
              <a:t>2</a:t>
            </a:r>
            <a:r>
              <a:rPr lang="cs-CZ" sz="1200" dirty="0" smtClean="0"/>
              <a:t>.</a:t>
            </a:r>
          </a:p>
          <a:p>
            <a:pPr marL="0" indent="0" algn="just">
              <a:buNone/>
            </a:pPr>
            <a:r>
              <a:rPr lang="cs-CZ" sz="1200" dirty="0" smtClean="0"/>
              <a:t>K odvětrání podlahy se by se měly použít podél stěn položené trubky (husí krky) o průměru 80 mm a odsávací svislá trubka vedená nad střechu o průměru 125 mm. Husí krky povedou mezi místnostmi skrz pod příčkou, aby nemusel být okruh přerušen. (bez nádechů, podtlak, vzduch bude brán z podloží a ze stěn)</a:t>
            </a:r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r>
              <a:rPr lang="cs-CZ" sz="1200" dirty="0" smtClean="0"/>
              <a:t>Svislá plynotěsná trubka bude vyvedena vedle komína a na střeše zakončena v jeho úrovni (prostup stropem je volný). Na střeše je prostup třeba zajistit skrz tašky (možná bude stačit jen dvě vyndat) a poté utěsnit, aby do domu kolem trubky neteklo. Trubka by  měla být opatřena stříšku proti zatékání. </a:t>
            </a:r>
            <a:r>
              <a:rPr lang="cs-CZ" sz="1200" dirty="0"/>
              <a:t> </a:t>
            </a:r>
            <a:r>
              <a:rPr lang="cs-CZ" sz="1200" dirty="0" smtClean="0"/>
              <a:t>Její délka bude přibližně 5 m. Napojení svislé trubky na husí krky spojené „téčkem“ u zdi by mělo být vedenou plnou trubkou. Je třeba zajistit rovněž úplnou přilnavost protiradonové hydroizolace k trubce v místě podlahy – možno použít na to vhodný díl popsaný v příloze od společnosti AZ Radon. </a:t>
            </a:r>
          </a:p>
          <a:p>
            <a:pPr marL="0" indent="0" algn="just">
              <a:buNone/>
            </a:pPr>
            <a:endParaRPr lang="cs-CZ" sz="1200" dirty="0"/>
          </a:p>
          <a:p>
            <a:pPr algn="just"/>
            <a:endParaRPr lang="cs-CZ" sz="1200" dirty="0"/>
          </a:p>
          <a:p>
            <a:pPr algn="just"/>
            <a:endParaRPr lang="cs-CZ" sz="1200" dirty="0" smtClean="0"/>
          </a:p>
          <a:p>
            <a:pPr algn="just"/>
            <a:endParaRPr lang="cs-CZ" sz="1200" dirty="0" smtClean="0"/>
          </a:p>
          <a:p>
            <a:pPr algn="just"/>
            <a:endParaRPr lang="cs-CZ" sz="1200" dirty="0" smtClean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r>
              <a:rPr lang="cs-CZ" sz="1200" dirty="0" smtClean="0"/>
              <a:t>  </a:t>
            </a:r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32710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/>
        </p:nvCxnSpPr>
        <p:spPr>
          <a:xfrm>
            <a:off x="979984" y="2204864"/>
            <a:ext cx="2007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987824" y="2204864"/>
            <a:ext cx="0" cy="1797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2987824" y="5422680"/>
            <a:ext cx="9967" cy="382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8721070" y="1556792"/>
            <a:ext cx="27394" cy="4567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467544" y="6165304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6372200" y="2204864"/>
            <a:ext cx="0" cy="1869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6363816" y="4869160"/>
            <a:ext cx="838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467544" y="1556792"/>
            <a:ext cx="0" cy="4556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6516216" y="2204864"/>
            <a:ext cx="0" cy="1869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H="1">
            <a:off x="6516216" y="4869160"/>
            <a:ext cx="838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3140224" y="2204864"/>
            <a:ext cx="0" cy="1797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3131840" y="5422680"/>
            <a:ext cx="0" cy="382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979984" y="2204864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971600" y="5805264"/>
            <a:ext cx="2007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3140224" y="2204864"/>
            <a:ext cx="3231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6516216" y="2204864"/>
            <a:ext cx="1804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3131840" y="5805264"/>
            <a:ext cx="3231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6516216" y="5805264"/>
            <a:ext cx="358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8316416" y="2204864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7875512" y="5805264"/>
            <a:ext cx="440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>
            <a:off x="2988402" y="4005064"/>
            <a:ext cx="151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>
            <a:off x="2997791" y="5422680"/>
            <a:ext cx="134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H="1" flipV="1">
            <a:off x="6875070" y="5805264"/>
            <a:ext cx="118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6363816" y="4085798"/>
            <a:ext cx="151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>
            <a:off x="6390981" y="4861520"/>
            <a:ext cx="151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 flipV="1">
            <a:off x="7875512" y="5809230"/>
            <a:ext cx="0" cy="356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bdélník 73"/>
          <p:cNvSpPr/>
          <p:nvPr/>
        </p:nvSpPr>
        <p:spPr>
          <a:xfrm>
            <a:off x="3635896" y="5805264"/>
            <a:ext cx="864096" cy="31939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bdélník 74"/>
          <p:cNvSpPr/>
          <p:nvPr/>
        </p:nvSpPr>
        <p:spPr>
          <a:xfrm>
            <a:off x="4788024" y="5805264"/>
            <a:ext cx="864096" cy="31939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bdélník 75"/>
          <p:cNvSpPr/>
          <p:nvPr/>
        </p:nvSpPr>
        <p:spPr>
          <a:xfrm rot="5400000">
            <a:off x="291716" y="3712840"/>
            <a:ext cx="864096" cy="51244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0" name="Přímá spojnice 79"/>
          <p:cNvCxnSpPr/>
          <p:nvPr/>
        </p:nvCxnSpPr>
        <p:spPr>
          <a:xfrm>
            <a:off x="7418412" y="3537012"/>
            <a:ext cx="898004" cy="5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7415130" y="3694647"/>
            <a:ext cx="898004" cy="5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 flipV="1">
            <a:off x="7452320" y="350100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>
            <a:off x="6875070" y="269886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koupelna</a:t>
            </a:r>
            <a:endParaRPr lang="cs-CZ" sz="1200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6907193" y="484662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předsíň</a:t>
            </a:r>
          </a:p>
        </p:txBody>
      </p:sp>
      <p:sp>
        <p:nvSpPr>
          <p:cNvPr id="87" name="TextovéPole 86"/>
          <p:cNvSpPr txBox="1"/>
          <p:nvPr/>
        </p:nvSpPr>
        <p:spPr>
          <a:xfrm>
            <a:off x="4288410" y="5198711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jídelna</a:t>
            </a:r>
            <a:endParaRPr lang="cs-CZ" sz="1200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1416832" y="519871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ložnice</a:t>
            </a:r>
            <a:endParaRPr lang="cs-CZ" sz="1200" dirty="0"/>
          </a:p>
        </p:txBody>
      </p:sp>
      <p:sp>
        <p:nvSpPr>
          <p:cNvPr id="90" name="Obdélník 89"/>
          <p:cNvSpPr/>
          <p:nvPr/>
        </p:nvSpPr>
        <p:spPr>
          <a:xfrm>
            <a:off x="467543" y="6165304"/>
            <a:ext cx="8336939" cy="576064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TextovéPole 90"/>
          <p:cNvSpPr txBox="1"/>
          <p:nvPr/>
        </p:nvSpPr>
        <p:spPr>
          <a:xfrm>
            <a:off x="1188213" y="6124654"/>
            <a:ext cx="1348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 </a:t>
            </a:r>
            <a:r>
              <a:rPr lang="cs-CZ" sz="1200" dirty="0"/>
              <a:t>kamenné </a:t>
            </a:r>
            <a:r>
              <a:rPr lang="cs-CZ" sz="1200" dirty="0" smtClean="0"/>
              <a:t>zápraží </a:t>
            </a:r>
            <a:endParaRPr lang="cs-CZ" sz="1200" dirty="0"/>
          </a:p>
        </p:txBody>
      </p:sp>
      <p:sp>
        <p:nvSpPr>
          <p:cNvPr id="96" name="Vývojový diagram: paměť s přímým přístupem 95"/>
          <p:cNvSpPr/>
          <p:nvPr/>
        </p:nvSpPr>
        <p:spPr>
          <a:xfrm flipV="1">
            <a:off x="2107255" y="4877135"/>
            <a:ext cx="3340384" cy="107990"/>
          </a:xfrm>
          <a:prstGeom prst="flowChartMagneticDru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TextovéPole 101"/>
          <p:cNvSpPr txBox="1"/>
          <p:nvPr/>
        </p:nvSpPr>
        <p:spPr>
          <a:xfrm rot="16200000">
            <a:off x="169251" y="278781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jih</a:t>
            </a:r>
            <a:r>
              <a:rPr lang="cs-CZ" dirty="0" smtClean="0"/>
              <a:t> </a:t>
            </a:r>
            <a:endParaRPr lang="cs-CZ" sz="1200" dirty="0"/>
          </a:p>
        </p:txBody>
      </p:sp>
      <p:sp>
        <p:nvSpPr>
          <p:cNvPr id="104" name="TextovéPole 103"/>
          <p:cNvSpPr txBox="1"/>
          <p:nvPr/>
        </p:nvSpPr>
        <p:spPr>
          <a:xfrm>
            <a:off x="1763688" y="620688"/>
            <a:ext cx="194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Další stavba, vyvýšený</a:t>
            </a:r>
            <a:r>
              <a:rPr lang="cs-CZ" dirty="0" smtClean="0"/>
              <a:t> </a:t>
            </a:r>
            <a:r>
              <a:rPr lang="cs-CZ" sz="1200" dirty="0"/>
              <a:t>terén</a:t>
            </a:r>
          </a:p>
        </p:txBody>
      </p:sp>
      <p:sp>
        <p:nvSpPr>
          <p:cNvPr id="105" name="Obdélník 104"/>
          <p:cNvSpPr/>
          <p:nvPr/>
        </p:nvSpPr>
        <p:spPr>
          <a:xfrm>
            <a:off x="41013" y="195027"/>
            <a:ext cx="5971148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061356" y="5549868"/>
            <a:ext cx="61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v</a:t>
            </a:r>
            <a:r>
              <a:rPr lang="cs-CZ" sz="1200" dirty="0" smtClean="0"/>
              <a:t>chod</a:t>
            </a:r>
            <a:r>
              <a:rPr lang="cs-CZ" dirty="0" smtClean="0"/>
              <a:t> </a:t>
            </a:r>
          </a:p>
        </p:txBody>
      </p:sp>
      <p:cxnSp>
        <p:nvCxnSpPr>
          <p:cNvPr id="54" name="Přímá spojnice 53"/>
          <p:cNvCxnSpPr/>
          <p:nvPr/>
        </p:nvCxnSpPr>
        <p:spPr>
          <a:xfrm>
            <a:off x="8464966" y="1556792"/>
            <a:ext cx="6790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8748464" y="4273203"/>
            <a:ext cx="395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 rot="16200000">
            <a:off x="8884922" y="3039615"/>
            <a:ext cx="5209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kolna</a:t>
            </a:r>
          </a:p>
          <a:p>
            <a:endParaRPr lang="cs-CZ" dirty="0"/>
          </a:p>
        </p:txBody>
      </p:sp>
      <p:cxnSp>
        <p:nvCxnSpPr>
          <p:cNvPr id="61" name="Přímá spojnice 60"/>
          <p:cNvCxnSpPr/>
          <p:nvPr/>
        </p:nvCxnSpPr>
        <p:spPr>
          <a:xfrm>
            <a:off x="467544" y="1556792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Vývojový diagram: paměť s přímým přístupem 66"/>
          <p:cNvSpPr/>
          <p:nvPr/>
        </p:nvSpPr>
        <p:spPr>
          <a:xfrm>
            <a:off x="3851920" y="3184961"/>
            <a:ext cx="1595718" cy="102308"/>
          </a:xfrm>
          <a:prstGeom prst="flowChartMagneticDru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TextovéPole 71"/>
          <p:cNvSpPr txBox="1"/>
          <p:nvPr/>
        </p:nvSpPr>
        <p:spPr>
          <a:xfrm>
            <a:off x="1308861" y="2743664"/>
            <a:ext cx="1469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výdech svislá trubka </a:t>
            </a:r>
            <a:endParaRPr lang="cs-CZ" sz="1200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5312537" y="1209610"/>
            <a:ext cx="550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západ</a:t>
            </a:r>
            <a:endParaRPr lang="cs-CZ" sz="1200" dirty="0"/>
          </a:p>
        </p:txBody>
      </p:sp>
      <p:sp>
        <p:nvSpPr>
          <p:cNvPr id="79" name="Obdélník 78"/>
          <p:cNvSpPr/>
          <p:nvPr/>
        </p:nvSpPr>
        <p:spPr>
          <a:xfrm rot="5400000">
            <a:off x="2453539" y="3460812"/>
            <a:ext cx="576064" cy="512440"/>
          </a:xfrm>
          <a:prstGeom prst="rect">
            <a:avLst/>
          </a:prstGeom>
          <a:noFill/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TextovéPole 80"/>
          <p:cNvSpPr txBox="1"/>
          <p:nvPr/>
        </p:nvSpPr>
        <p:spPr>
          <a:xfrm>
            <a:off x="2485351" y="358876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komín</a:t>
            </a:r>
            <a:endParaRPr lang="cs-CZ" sz="1000" dirty="0"/>
          </a:p>
        </p:txBody>
      </p:sp>
      <p:cxnSp>
        <p:nvCxnSpPr>
          <p:cNvPr id="64" name="Přímá spojnice se šipkou 63"/>
          <p:cNvCxnSpPr/>
          <p:nvPr/>
        </p:nvCxnSpPr>
        <p:spPr>
          <a:xfrm>
            <a:off x="3334169" y="2600272"/>
            <a:ext cx="2597675" cy="13759"/>
          </a:xfrm>
          <a:prstGeom prst="straightConnector1">
            <a:avLst/>
          </a:prstGeom>
          <a:ln w="63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/>
          <p:cNvCxnSpPr/>
          <p:nvPr/>
        </p:nvCxnSpPr>
        <p:spPr>
          <a:xfrm>
            <a:off x="1327390" y="2525967"/>
            <a:ext cx="1388710" cy="6879"/>
          </a:xfrm>
          <a:prstGeom prst="straightConnector1">
            <a:avLst/>
          </a:prstGeom>
          <a:ln w="63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se šipkou 87"/>
          <p:cNvCxnSpPr/>
          <p:nvPr/>
        </p:nvCxnSpPr>
        <p:spPr>
          <a:xfrm>
            <a:off x="3270755" y="2323273"/>
            <a:ext cx="0" cy="3099407"/>
          </a:xfrm>
          <a:prstGeom prst="straightConnector1">
            <a:avLst/>
          </a:prstGeom>
          <a:ln w="635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ovéPole 91"/>
          <p:cNvSpPr txBox="1"/>
          <p:nvPr/>
        </p:nvSpPr>
        <p:spPr>
          <a:xfrm>
            <a:off x="1706055" y="2263060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2,5 m</a:t>
            </a:r>
            <a:endParaRPr lang="cs-CZ" sz="1200" dirty="0"/>
          </a:p>
        </p:txBody>
      </p:sp>
      <p:sp>
        <p:nvSpPr>
          <p:cNvPr id="93" name="TextovéPole 92"/>
          <p:cNvSpPr txBox="1"/>
          <p:nvPr/>
        </p:nvSpPr>
        <p:spPr>
          <a:xfrm>
            <a:off x="4109838" y="2323273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3,7 m</a:t>
            </a:r>
            <a:endParaRPr lang="cs-CZ" sz="1200" dirty="0"/>
          </a:p>
        </p:txBody>
      </p:sp>
      <p:sp>
        <p:nvSpPr>
          <p:cNvPr id="94" name="TextovéPole 93"/>
          <p:cNvSpPr txBox="1"/>
          <p:nvPr/>
        </p:nvSpPr>
        <p:spPr>
          <a:xfrm rot="16200000">
            <a:off x="3185572" y="3058155"/>
            <a:ext cx="574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3, 8 m</a:t>
            </a:r>
            <a:endParaRPr lang="cs-CZ" sz="1200" dirty="0"/>
          </a:p>
        </p:txBody>
      </p:sp>
      <p:sp>
        <p:nvSpPr>
          <p:cNvPr id="97" name="TextovéPole 96"/>
          <p:cNvSpPr txBox="1"/>
          <p:nvPr/>
        </p:nvSpPr>
        <p:spPr>
          <a:xfrm>
            <a:off x="4288410" y="3376476"/>
            <a:ext cx="1159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žlutě - husí krky</a:t>
            </a:r>
            <a:endParaRPr lang="cs-CZ" sz="1200" dirty="0"/>
          </a:p>
        </p:txBody>
      </p:sp>
      <p:sp>
        <p:nvSpPr>
          <p:cNvPr id="2" name="TextovéPole 1"/>
          <p:cNvSpPr txBox="1"/>
          <p:nvPr/>
        </p:nvSpPr>
        <p:spPr>
          <a:xfrm rot="16200000">
            <a:off x="518291" y="390932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okno</a:t>
            </a:r>
          </a:p>
        </p:txBody>
      </p:sp>
      <p:sp>
        <p:nvSpPr>
          <p:cNvPr id="78" name="TextovéPole 77"/>
          <p:cNvSpPr txBox="1"/>
          <p:nvPr/>
        </p:nvSpPr>
        <p:spPr>
          <a:xfrm flipH="1">
            <a:off x="3769020" y="5826459"/>
            <a:ext cx="68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okno</a:t>
            </a:r>
          </a:p>
        </p:txBody>
      </p:sp>
      <p:sp>
        <p:nvSpPr>
          <p:cNvPr id="82" name="TextovéPole 81"/>
          <p:cNvSpPr txBox="1"/>
          <p:nvPr/>
        </p:nvSpPr>
        <p:spPr>
          <a:xfrm flipH="1">
            <a:off x="4970484" y="5816297"/>
            <a:ext cx="68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okno</a:t>
            </a:r>
          </a:p>
        </p:txBody>
      </p:sp>
      <p:sp>
        <p:nvSpPr>
          <p:cNvPr id="101" name="Ovál 100"/>
          <p:cNvSpPr/>
          <p:nvPr/>
        </p:nvSpPr>
        <p:spPr>
          <a:xfrm>
            <a:off x="2550355" y="2993446"/>
            <a:ext cx="395436" cy="38303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71" name="Vývojový diagram: paměť s přímým přístupem 70"/>
          <p:cNvSpPr/>
          <p:nvPr/>
        </p:nvSpPr>
        <p:spPr>
          <a:xfrm rot="17650179">
            <a:off x="2648181" y="3995972"/>
            <a:ext cx="1809527" cy="111050"/>
          </a:xfrm>
          <a:prstGeom prst="flowChartMagneticDru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Vývojový diagram: paměť s přímým přístupem 102"/>
          <p:cNvSpPr/>
          <p:nvPr/>
        </p:nvSpPr>
        <p:spPr>
          <a:xfrm rot="16200000">
            <a:off x="5255410" y="4059335"/>
            <a:ext cx="942270" cy="130547"/>
          </a:xfrm>
          <a:prstGeom prst="flowChartMagneticDru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Vývojový diagram: paměť s přímým přístupem 105"/>
          <p:cNvSpPr/>
          <p:nvPr/>
        </p:nvSpPr>
        <p:spPr>
          <a:xfrm>
            <a:off x="1837752" y="3077428"/>
            <a:ext cx="940357" cy="152518"/>
          </a:xfrm>
          <a:prstGeom prst="flowChartMagneticDru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Vývojový diagram: paměť s přímým přístupem 107"/>
          <p:cNvSpPr/>
          <p:nvPr/>
        </p:nvSpPr>
        <p:spPr>
          <a:xfrm rot="3048894" flipV="1">
            <a:off x="1261334" y="4499328"/>
            <a:ext cx="1119859" cy="102292"/>
          </a:xfrm>
          <a:prstGeom prst="flowChartMagneticDru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Vývojový diagram: paměť s přímým přístupem 108"/>
          <p:cNvSpPr/>
          <p:nvPr/>
        </p:nvSpPr>
        <p:spPr>
          <a:xfrm rot="6840598" flipV="1">
            <a:off x="1108494" y="3537304"/>
            <a:ext cx="1119859" cy="102292"/>
          </a:xfrm>
          <a:prstGeom prst="flowChartMagneticDru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Vývojový diagram: paměť s přímým přístupem 109"/>
          <p:cNvSpPr/>
          <p:nvPr/>
        </p:nvSpPr>
        <p:spPr>
          <a:xfrm rot="7681631" flipV="1">
            <a:off x="5177032" y="4625962"/>
            <a:ext cx="695609" cy="133856"/>
          </a:xfrm>
          <a:prstGeom prst="flowChartMagneticDru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Vývojový diagram: paměť s přímým přístupem 110"/>
          <p:cNvSpPr/>
          <p:nvPr/>
        </p:nvSpPr>
        <p:spPr>
          <a:xfrm rot="2630759" flipV="1">
            <a:off x="5216805" y="3381073"/>
            <a:ext cx="679205" cy="154833"/>
          </a:xfrm>
          <a:prstGeom prst="flowChartMagneticDru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5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91731" y="2636912"/>
            <a:ext cx="3036074" cy="144016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2051720" y="1412776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3850990" y="1412776"/>
            <a:ext cx="172912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 rot="5400000">
            <a:off x="2699792" y="2564904"/>
            <a:ext cx="2808312" cy="216024"/>
          </a:xfrm>
          <a:prstGeom prst="rect">
            <a:avLst/>
          </a:prstGeom>
          <a:noFill/>
          <a:ln w="1270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4271057" y="1268760"/>
            <a:ext cx="78721" cy="280831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487746" y="3186043"/>
            <a:ext cx="3467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Délka trubky by byla cca 5 m (z toho cca 2, 5 půdou))</a:t>
            </a:r>
            <a:endParaRPr lang="cs-CZ" sz="1200" dirty="0"/>
          </a:p>
        </p:txBody>
      </p:sp>
      <p:sp>
        <p:nvSpPr>
          <p:cNvPr id="9" name="Obdélník 8"/>
          <p:cNvSpPr/>
          <p:nvPr/>
        </p:nvSpPr>
        <p:spPr>
          <a:xfrm>
            <a:off x="2434339" y="2780928"/>
            <a:ext cx="2713725" cy="1152127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29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147248" cy="52894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dirty="0" smtClean="0"/>
              <a:t>POZEMNÍ PRÁCE</a:t>
            </a:r>
          </a:p>
          <a:p>
            <a:pPr marL="0" indent="0" algn="just">
              <a:buNone/>
            </a:pPr>
            <a:endParaRPr lang="cs-CZ" sz="1200" u="sng" dirty="0"/>
          </a:p>
          <a:p>
            <a:pPr marL="0" indent="0" algn="just">
              <a:buNone/>
            </a:pPr>
            <a:r>
              <a:rPr lang="cs-CZ" sz="1200" b="1" u="sng" dirty="0" smtClean="0"/>
              <a:t>Žádost o radu - zpevnění:</a:t>
            </a:r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r>
              <a:rPr lang="cs-CZ" sz="1200" dirty="0" smtClean="0"/>
              <a:t>Výkopem podlahy do požadované hloubky (cca 30 cm) došlo ke zjištěni, že základy </a:t>
            </a:r>
            <a:r>
              <a:rPr lang="cs-CZ" sz="1200" dirty="0" smtClean="0"/>
              <a:t>domu </a:t>
            </a:r>
            <a:r>
              <a:rPr lang="cs-CZ" sz="1200" dirty="0" smtClean="0"/>
              <a:t>tvoří někde nejspíš </a:t>
            </a:r>
            <a:r>
              <a:rPr lang="cs-CZ" sz="1200" dirty="0" smtClean="0"/>
              <a:t>nedbale uložené </a:t>
            </a:r>
            <a:r>
              <a:rPr lang="cs-CZ" sz="1200" dirty="0" smtClean="0"/>
              <a:t>kameny a </a:t>
            </a:r>
            <a:r>
              <a:rPr lang="cs-CZ" sz="1200" dirty="0" smtClean="0"/>
              <a:t>hlína. </a:t>
            </a:r>
            <a:r>
              <a:rPr lang="cs-CZ" sz="1200" dirty="0" smtClean="0"/>
              <a:t>Rovněž to vypadá, že jsou základy na některých stranách nízké a vykopané dno podlahy je tedy nyní nejspíš na některých </a:t>
            </a:r>
            <a:r>
              <a:rPr lang="cs-CZ" sz="1200" dirty="0" smtClean="0"/>
              <a:t>stranách domu </a:t>
            </a:r>
            <a:r>
              <a:rPr lang="cs-CZ" sz="1200" dirty="0" smtClean="0"/>
              <a:t>po jejich úrovní. </a:t>
            </a:r>
          </a:p>
          <a:p>
            <a:pPr marL="0" indent="0" algn="just">
              <a:buNone/>
            </a:pPr>
            <a:r>
              <a:rPr lang="cs-CZ" sz="1200" b="1" dirty="0" smtClean="0"/>
              <a:t>Cílem poradenství je tedy navrhnout zpevnění stěn a postup pozemních prací. </a:t>
            </a:r>
            <a:r>
              <a:rPr lang="cs-CZ" sz="1200" dirty="0" smtClean="0"/>
              <a:t>Varianty, které mne zatím napadly </a:t>
            </a:r>
            <a:r>
              <a:rPr lang="cs-CZ" sz="1200" dirty="0" smtClean="0"/>
              <a:t>jsou znázorněny na </a:t>
            </a:r>
            <a:r>
              <a:rPr lang="cs-CZ" sz="1200" dirty="0" smtClean="0"/>
              <a:t>následující </a:t>
            </a:r>
            <a:r>
              <a:rPr lang="cs-CZ" sz="1200" dirty="0" smtClean="0"/>
              <a:t>obrázcích. </a:t>
            </a:r>
            <a:r>
              <a:rPr lang="cs-CZ" sz="1200" dirty="0" smtClean="0"/>
              <a:t>Liší se v </a:t>
            </a:r>
            <a:r>
              <a:rPr lang="cs-CZ" sz="1200" dirty="0" smtClean="0"/>
              <a:t>rozhodnutí, </a:t>
            </a:r>
            <a:r>
              <a:rPr lang="cs-CZ" sz="1200" dirty="0" smtClean="0"/>
              <a:t>jak vysoké zpevnění vystavit, zdali ho případně stavět v celku, nebo dál na betonové desce a kudy vést izolaci…Zdali použít dilataci, kari sítě, jak stěny začisti, jak </a:t>
            </a:r>
            <a:r>
              <a:rPr lang="cs-CZ" sz="1200" dirty="0" smtClean="0"/>
              <a:t>samotné zpevnění vlastně udělat (cihlová zeď, beton.…)</a:t>
            </a:r>
            <a:endParaRPr lang="cs-CZ" sz="1200" dirty="0" smtClean="0">
              <a:solidFill>
                <a:srgbClr val="0070C0"/>
              </a:solidFill>
            </a:endParaRPr>
          </a:p>
          <a:p>
            <a:pPr algn="just"/>
            <a:endParaRPr lang="cs-CZ" sz="1200" dirty="0" smtClean="0"/>
          </a:p>
          <a:p>
            <a:pPr marL="0" indent="0" algn="just">
              <a:buNone/>
            </a:pPr>
            <a:r>
              <a:rPr lang="cs-CZ" sz="1200" u="sng" dirty="0"/>
              <a:t>Vrstvy podlahy (návrh)</a:t>
            </a:r>
          </a:p>
          <a:p>
            <a:pPr marL="0" indent="0" algn="just">
              <a:buNone/>
            </a:pPr>
            <a:endParaRPr lang="cs-CZ" sz="1200" dirty="0"/>
          </a:p>
          <a:p>
            <a:pPr algn="just"/>
            <a:r>
              <a:rPr lang="cs-CZ" sz="1200" dirty="0"/>
              <a:t>Spodní vrstvu o výšce cca 15 cm by měl tvořit štěrk s frakcí 16/32. (Husí krky by neměly být položený přímo na zemině ale na vrstvě štěrku). Následuje:</a:t>
            </a:r>
          </a:p>
          <a:p>
            <a:pPr algn="just"/>
            <a:r>
              <a:rPr lang="cs-CZ" sz="1200" dirty="0" err="1"/>
              <a:t>Geotextilie</a:t>
            </a:r>
            <a:endParaRPr lang="cs-CZ" sz="1200" dirty="0"/>
          </a:p>
          <a:p>
            <a:pPr algn="just"/>
            <a:r>
              <a:rPr lang="cs-CZ" sz="1200" dirty="0"/>
              <a:t>Betonová deska silná cca 6 cm</a:t>
            </a:r>
          </a:p>
          <a:p>
            <a:pPr algn="just"/>
            <a:r>
              <a:rPr lang="cs-CZ" sz="1200" dirty="0"/>
              <a:t>Protiradonová hydroizolace (vytažené okraje ke zdem , „vana“– nutnost kvalitně utěsnit)</a:t>
            </a:r>
          </a:p>
          <a:p>
            <a:pPr algn="just"/>
            <a:r>
              <a:rPr lang="cs-CZ" sz="1200" dirty="0"/>
              <a:t>Tepelná izolace cca 7 cm</a:t>
            </a:r>
          </a:p>
          <a:p>
            <a:pPr algn="just"/>
            <a:r>
              <a:rPr lang="cs-CZ" sz="1200" dirty="0"/>
              <a:t>(dřevná/plovoucí podlaha - není rozmyšleno)</a:t>
            </a:r>
          </a:p>
          <a:p>
            <a:pPr algn="just"/>
            <a:endParaRPr lang="cs-CZ" sz="1200" dirty="0"/>
          </a:p>
          <a:p>
            <a:pPr marL="0" indent="0" algn="just">
              <a:buNone/>
            </a:pPr>
            <a:r>
              <a:rPr lang="cs-CZ" sz="1200" dirty="0"/>
              <a:t>Vzhledem k nutnosti zajistit, aby nedocházelo k úniku radonu podél zdí (špatná přilnavost izolace na zdech) </a:t>
            </a: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a mohla se umístit dilatace k betonové desce (aby byla plovoucí</a:t>
            </a:r>
            <a:r>
              <a:rPr lang="cs-CZ" sz="1200" dirty="0"/>
              <a:t>?</a:t>
            </a: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cs-CZ" sz="1200" dirty="0"/>
              <a:t> je třeba kvalitně, pevnit, vyspravit a začistit (omítnout)odkopané stěny od výšky štěrku nad úroveň celkové výšky podlahy.</a:t>
            </a:r>
          </a:p>
          <a:p>
            <a:pPr algn="just"/>
            <a:endParaRPr lang="cs-CZ" sz="1200" dirty="0"/>
          </a:p>
          <a:p>
            <a:pPr algn="just"/>
            <a:endParaRPr lang="cs-CZ" sz="1200" dirty="0" smtClean="0"/>
          </a:p>
          <a:p>
            <a:pPr algn="just"/>
            <a:endParaRPr lang="cs-CZ" sz="1200" dirty="0" smtClean="0"/>
          </a:p>
          <a:p>
            <a:pPr algn="just"/>
            <a:endParaRPr lang="cs-CZ" sz="1200" dirty="0" smtClean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r>
              <a:rPr lang="cs-CZ" sz="1200" dirty="0" smtClean="0"/>
              <a:t>  </a:t>
            </a:r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1200" u="sng" dirty="0" smtClean="0"/>
          </a:p>
          <a:p>
            <a:pPr marL="0" indent="0" algn="just">
              <a:buNone/>
            </a:pPr>
            <a:endParaRPr lang="cs-CZ" sz="1200" dirty="0" smtClean="0">
              <a:solidFill>
                <a:srgbClr val="00B050"/>
              </a:solidFill>
            </a:endParaRPr>
          </a:p>
          <a:p>
            <a:pPr marL="457200" lvl="1" indent="0" algn="just">
              <a:buNone/>
            </a:pPr>
            <a:endParaRPr lang="cs-CZ" sz="12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2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240015" y="3882649"/>
            <a:ext cx="318700" cy="1082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4" name="Skupina 93"/>
          <p:cNvGrpSpPr/>
          <p:nvPr/>
        </p:nvGrpSpPr>
        <p:grpSpPr>
          <a:xfrm>
            <a:off x="628070" y="405792"/>
            <a:ext cx="4984923" cy="5292924"/>
            <a:chOff x="971599" y="2924944"/>
            <a:chExt cx="4984923" cy="3933056"/>
          </a:xfrm>
        </p:grpSpPr>
        <p:cxnSp>
          <p:nvCxnSpPr>
            <p:cNvPr id="18" name="Přímá spojnice 17"/>
            <p:cNvCxnSpPr/>
            <p:nvPr/>
          </p:nvCxnSpPr>
          <p:spPr>
            <a:xfrm>
              <a:off x="971600" y="6254281"/>
              <a:ext cx="4450726" cy="0"/>
            </a:xfrm>
            <a:prstGeom prst="line">
              <a:avLst/>
            </a:prstGeom>
            <a:ln w="19050">
              <a:solidFill>
                <a:schemeClr val="bg2">
                  <a:lumMod val="1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1700064" y="6165304"/>
              <a:ext cx="3159968" cy="0"/>
            </a:xfrm>
            <a:prstGeom prst="line">
              <a:avLst/>
            </a:prstGeom>
            <a:ln w="19050">
              <a:solidFill>
                <a:schemeClr val="bg2">
                  <a:lumMod val="1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Skupina 92"/>
            <p:cNvGrpSpPr/>
            <p:nvPr/>
          </p:nvGrpSpPr>
          <p:grpSpPr>
            <a:xfrm>
              <a:off x="971599" y="2924944"/>
              <a:ext cx="4984923" cy="3933056"/>
              <a:chOff x="971599" y="2924944"/>
              <a:chExt cx="4984923" cy="3933056"/>
            </a:xfrm>
          </p:grpSpPr>
          <p:sp>
            <p:nvSpPr>
              <p:cNvPr id="10" name="Volný tvar 9"/>
              <p:cNvSpPr/>
              <p:nvPr/>
            </p:nvSpPr>
            <p:spPr>
              <a:xfrm>
                <a:off x="989726" y="5770510"/>
                <a:ext cx="4525124" cy="103094"/>
              </a:xfrm>
              <a:custGeom>
                <a:avLst/>
                <a:gdLst>
                  <a:gd name="connsiteX0" fmla="*/ 0 w 7166610"/>
                  <a:gd name="connsiteY0" fmla="*/ 34290 h 103094"/>
                  <a:gd name="connsiteX1" fmla="*/ 285750 w 7166610"/>
                  <a:gd name="connsiteY1" fmla="*/ 45720 h 103094"/>
                  <a:gd name="connsiteX2" fmla="*/ 331470 w 7166610"/>
                  <a:gd name="connsiteY2" fmla="*/ 57150 h 103094"/>
                  <a:gd name="connsiteX3" fmla="*/ 994410 w 7166610"/>
                  <a:gd name="connsiteY3" fmla="*/ 68580 h 103094"/>
                  <a:gd name="connsiteX4" fmla="*/ 1485900 w 7166610"/>
                  <a:gd name="connsiteY4" fmla="*/ 68580 h 103094"/>
                  <a:gd name="connsiteX5" fmla="*/ 1531620 w 7166610"/>
                  <a:gd name="connsiteY5" fmla="*/ 57150 h 103094"/>
                  <a:gd name="connsiteX6" fmla="*/ 1623060 w 7166610"/>
                  <a:gd name="connsiteY6" fmla="*/ 68580 h 103094"/>
                  <a:gd name="connsiteX7" fmla="*/ 1805940 w 7166610"/>
                  <a:gd name="connsiteY7" fmla="*/ 45720 h 103094"/>
                  <a:gd name="connsiteX8" fmla="*/ 2366010 w 7166610"/>
                  <a:gd name="connsiteY8" fmla="*/ 57150 h 103094"/>
                  <a:gd name="connsiteX9" fmla="*/ 2400300 w 7166610"/>
                  <a:gd name="connsiteY9" fmla="*/ 68580 h 103094"/>
                  <a:gd name="connsiteX10" fmla="*/ 2434590 w 7166610"/>
                  <a:gd name="connsiteY10" fmla="*/ 91440 h 103094"/>
                  <a:gd name="connsiteX11" fmla="*/ 2834640 w 7166610"/>
                  <a:gd name="connsiteY11" fmla="*/ 68580 h 103094"/>
                  <a:gd name="connsiteX12" fmla="*/ 3154680 w 7166610"/>
                  <a:gd name="connsiteY12" fmla="*/ 57150 h 103094"/>
                  <a:gd name="connsiteX13" fmla="*/ 3280410 w 7166610"/>
                  <a:gd name="connsiteY13" fmla="*/ 68580 h 103094"/>
                  <a:gd name="connsiteX14" fmla="*/ 3566160 w 7166610"/>
                  <a:gd name="connsiteY14" fmla="*/ 34290 h 103094"/>
                  <a:gd name="connsiteX15" fmla="*/ 3657600 w 7166610"/>
                  <a:gd name="connsiteY15" fmla="*/ 11430 h 103094"/>
                  <a:gd name="connsiteX16" fmla="*/ 3691890 w 7166610"/>
                  <a:gd name="connsiteY16" fmla="*/ 0 h 103094"/>
                  <a:gd name="connsiteX17" fmla="*/ 3737610 w 7166610"/>
                  <a:gd name="connsiteY17" fmla="*/ 11430 h 103094"/>
                  <a:gd name="connsiteX18" fmla="*/ 3771900 w 7166610"/>
                  <a:gd name="connsiteY18" fmla="*/ 22860 h 103094"/>
                  <a:gd name="connsiteX19" fmla="*/ 3851910 w 7166610"/>
                  <a:gd name="connsiteY19" fmla="*/ 34290 h 103094"/>
                  <a:gd name="connsiteX20" fmla="*/ 4583430 w 7166610"/>
                  <a:gd name="connsiteY20" fmla="*/ 34290 h 103094"/>
                  <a:gd name="connsiteX21" fmla="*/ 4754880 w 7166610"/>
                  <a:gd name="connsiteY21" fmla="*/ 45720 h 103094"/>
                  <a:gd name="connsiteX22" fmla="*/ 4903470 w 7166610"/>
                  <a:gd name="connsiteY22" fmla="*/ 68580 h 103094"/>
                  <a:gd name="connsiteX23" fmla="*/ 4960620 w 7166610"/>
                  <a:gd name="connsiteY23" fmla="*/ 80010 h 103094"/>
                  <a:gd name="connsiteX24" fmla="*/ 5269230 w 7166610"/>
                  <a:gd name="connsiteY24" fmla="*/ 80010 h 103094"/>
                  <a:gd name="connsiteX25" fmla="*/ 5566410 w 7166610"/>
                  <a:gd name="connsiteY25" fmla="*/ 68580 h 103094"/>
                  <a:gd name="connsiteX26" fmla="*/ 5943600 w 7166610"/>
                  <a:gd name="connsiteY26" fmla="*/ 57150 h 103094"/>
                  <a:gd name="connsiteX27" fmla="*/ 6012180 w 7166610"/>
                  <a:gd name="connsiteY27" fmla="*/ 45720 h 103094"/>
                  <a:gd name="connsiteX28" fmla="*/ 6046470 w 7166610"/>
                  <a:gd name="connsiteY28" fmla="*/ 34290 h 103094"/>
                  <a:gd name="connsiteX29" fmla="*/ 6149340 w 7166610"/>
                  <a:gd name="connsiteY29" fmla="*/ 45720 h 103094"/>
                  <a:gd name="connsiteX30" fmla="*/ 6389370 w 7166610"/>
                  <a:gd name="connsiteY30" fmla="*/ 57150 h 103094"/>
                  <a:gd name="connsiteX31" fmla="*/ 6515100 w 7166610"/>
                  <a:gd name="connsiteY31" fmla="*/ 68580 h 103094"/>
                  <a:gd name="connsiteX32" fmla="*/ 6663690 w 7166610"/>
                  <a:gd name="connsiteY32" fmla="*/ 80010 h 103094"/>
                  <a:gd name="connsiteX33" fmla="*/ 6869430 w 7166610"/>
                  <a:gd name="connsiteY33" fmla="*/ 102870 h 103094"/>
                  <a:gd name="connsiteX34" fmla="*/ 7098030 w 7166610"/>
                  <a:gd name="connsiteY34" fmla="*/ 91440 h 103094"/>
                  <a:gd name="connsiteX35" fmla="*/ 7166610 w 7166610"/>
                  <a:gd name="connsiteY35" fmla="*/ 91440 h 103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166610" h="103094">
                    <a:moveTo>
                      <a:pt x="0" y="34290"/>
                    </a:moveTo>
                    <a:cubicBezTo>
                      <a:pt x="95250" y="38100"/>
                      <a:pt x="190650" y="39161"/>
                      <a:pt x="285750" y="45720"/>
                    </a:cubicBezTo>
                    <a:cubicBezTo>
                      <a:pt x="301422" y="46801"/>
                      <a:pt x="315769" y="56644"/>
                      <a:pt x="331470" y="57150"/>
                    </a:cubicBezTo>
                    <a:cubicBezTo>
                      <a:pt x="552368" y="64276"/>
                      <a:pt x="773430" y="64770"/>
                      <a:pt x="994410" y="68580"/>
                    </a:cubicBezTo>
                    <a:cubicBezTo>
                      <a:pt x="1232580" y="83466"/>
                      <a:pt x="1196224" y="87269"/>
                      <a:pt x="1485900" y="68580"/>
                    </a:cubicBezTo>
                    <a:cubicBezTo>
                      <a:pt x="1501576" y="67569"/>
                      <a:pt x="1516380" y="60960"/>
                      <a:pt x="1531620" y="57150"/>
                    </a:cubicBezTo>
                    <a:cubicBezTo>
                      <a:pt x="1562100" y="60960"/>
                      <a:pt x="1592343" y="68580"/>
                      <a:pt x="1623060" y="68580"/>
                    </a:cubicBezTo>
                    <a:cubicBezTo>
                      <a:pt x="1724937" y="68580"/>
                      <a:pt x="1733153" y="63917"/>
                      <a:pt x="1805940" y="45720"/>
                    </a:cubicBezTo>
                    <a:lnTo>
                      <a:pt x="2366010" y="57150"/>
                    </a:lnTo>
                    <a:cubicBezTo>
                      <a:pt x="2378049" y="57613"/>
                      <a:pt x="2389524" y="63192"/>
                      <a:pt x="2400300" y="68580"/>
                    </a:cubicBezTo>
                    <a:cubicBezTo>
                      <a:pt x="2412587" y="74723"/>
                      <a:pt x="2423160" y="83820"/>
                      <a:pt x="2434590" y="91440"/>
                    </a:cubicBezTo>
                    <a:cubicBezTo>
                      <a:pt x="2610646" y="79703"/>
                      <a:pt x="2644103" y="76519"/>
                      <a:pt x="2834640" y="68580"/>
                    </a:cubicBezTo>
                    <a:lnTo>
                      <a:pt x="3154680" y="57150"/>
                    </a:lnTo>
                    <a:cubicBezTo>
                      <a:pt x="3196590" y="60960"/>
                      <a:pt x="3238349" y="69937"/>
                      <a:pt x="3280410" y="68580"/>
                    </a:cubicBezTo>
                    <a:cubicBezTo>
                      <a:pt x="3362935" y="65918"/>
                      <a:pt x="3475878" y="55124"/>
                      <a:pt x="3566160" y="34290"/>
                    </a:cubicBezTo>
                    <a:cubicBezTo>
                      <a:pt x="3596773" y="27225"/>
                      <a:pt x="3627794" y="21365"/>
                      <a:pt x="3657600" y="11430"/>
                    </a:cubicBezTo>
                    <a:lnTo>
                      <a:pt x="3691890" y="0"/>
                    </a:lnTo>
                    <a:cubicBezTo>
                      <a:pt x="3707130" y="3810"/>
                      <a:pt x="3722505" y="7114"/>
                      <a:pt x="3737610" y="11430"/>
                    </a:cubicBezTo>
                    <a:cubicBezTo>
                      <a:pt x="3749195" y="14740"/>
                      <a:pt x="3760086" y="20497"/>
                      <a:pt x="3771900" y="22860"/>
                    </a:cubicBezTo>
                    <a:cubicBezTo>
                      <a:pt x="3798318" y="28144"/>
                      <a:pt x="3825240" y="30480"/>
                      <a:pt x="3851910" y="34290"/>
                    </a:cubicBezTo>
                    <a:cubicBezTo>
                      <a:pt x="4108521" y="119827"/>
                      <a:pt x="3839271" y="34290"/>
                      <a:pt x="4583430" y="34290"/>
                    </a:cubicBezTo>
                    <a:cubicBezTo>
                      <a:pt x="4640707" y="34290"/>
                      <a:pt x="4697730" y="41910"/>
                      <a:pt x="4754880" y="45720"/>
                    </a:cubicBezTo>
                    <a:cubicBezTo>
                      <a:pt x="4832118" y="71466"/>
                      <a:pt x="4756133" y="48935"/>
                      <a:pt x="4903470" y="68580"/>
                    </a:cubicBezTo>
                    <a:cubicBezTo>
                      <a:pt x="4922727" y="71148"/>
                      <a:pt x="4941570" y="76200"/>
                      <a:pt x="4960620" y="80010"/>
                    </a:cubicBezTo>
                    <a:cubicBezTo>
                      <a:pt x="5579348" y="41339"/>
                      <a:pt x="4811315" y="80010"/>
                      <a:pt x="5269230" y="80010"/>
                    </a:cubicBezTo>
                    <a:cubicBezTo>
                      <a:pt x="5368363" y="80010"/>
                      <a:pt x="5467334" y="71939"/>
                      <a:pt x="5566410" y="68580"/>
                    </a:cubicBezTo>
                    <a:lnTo>
                      <a:pt x="5943600" y="57150"/>
                    </a:lnTo>
                    <a:cubicBezTo>
                      <a:pt x="5966460" y="53340"/>
                      <a:pt x="5989557" y="50747"/>
                      <a:pt x="6012180" y="45720"/>
                    </a:cubicBezTo>
                    <a:cubicBezTo>
                      <a:pt x="6023941" y="43106"/>
                      <a:pt x="6034422" y="34290"/>
                      <a:pt x="6046470" y="34290"/>
                    </a:cubicBezTo>
                    <a:cubicBezTo>
                      <a:pt x="6080971" y="34290"/>
                      <a:pt x="6114915" y="43425"/>
                      <a:pt x="6149340" y="45720"/>
                    </a:cubicBezTo>
                    <a:cubicBezTo>
                      <a:pt x="6229263" y="51048"/>
                      <a:pt x="6309425" y="52153"/>
                      <a:pt x="6389370" y="57150"/>
                    </a:cubicBezTo>
                    <a:cubicBezTo>
                      <a:pt x="6431371" y="59775"/>
                      <a:pt x="6473163" y="65085"/>
                      <a:pt x="6515100" y="68580"/>
                    </a:cubicBezTo>
                    <a:lnTo>
                      <a:pt x="6663690" y="80010"/>
                    </a:lnTo>
                    <a:cubicBezTo>
                      <a:pt x="6744599" y="106980"/>
                      <a:pt x="6722653" y="102870"/>
                      <a:pt x="6869430" y="102870"/>
                    </a:cubicBezTo>
                    <a:cubicBezTo>
                      <a:pt x="6945725" y="102870"/>
                      <a:pt x="7021791" y="94372"/>
                      <a:pt x="7098030" y="91440"/>
                    </a:cubicBezTo>
                    <a:cubicBezTo>
                      <a:pt x="7120873" y="90561"/>
                      <a:pt x="7143750" y="91440"/>
                      <a:pt x="7166610" y="9144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cxnSp>
            <p:nvCxnSpPr>
              <p:cNvPr id="40" name="Přímá spojnice 39"/>
              <p:cNvCxnSpPr/>
              <p:nvPr/>
            </p:nvCxnSpPr>
            <p:spPr>
              <a:xfrm>
                <a:off x="1166358" y="5064409"/>
                <a:ext cx="4234702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Skupina 91"/>
              <p:cNvGrpSpPr/>
              <p:nvPr/>
            </p:nvGrpSpPr>
            <p:grpSpPr>
              <a:xfrm>
                <a:off x="971599" y="2924944"/>
                <a:ext cx="4984923" cy="3933056"/>
                <a:chOff x="971599" y="2924944"/>
                <a:chExt cx="4984923" cy="3933056"/>
              </a:xfrm>
            </p:grpSpPr>
            <p:sp>
              <p:nvSpPr>
                <p:cNvPr id="35" name="Obdélník 34"/>
                <p:cNvSpPr/>
                <p:nvPr/>
              </p:nvSpPr>
              <p:spPr>
                <a:xfrm>
                  <a:off x="1133914" y="5134821"/>
                  <a:ext cx="4297543" cy="288032"/>
                </a:xfrm>
                <a:prstGeom prst="rect">
                  <a:avLst/>
                </a:prstGeom>
                <a:pattFill prst="smConfetti">
                  <a:fgClr>
                    <a:srgbClr val="FF6600"/>
                  </a:fgClr>
                  <a:bgClr>
                    <a:schemeClr val="bg1"/>
                  </a:bgClr>
                </a:patt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200"/>
                </a:p>
              </p:txBody>
            </p:sp>
            <p:grpSp>
              <p:nvGrpSpPr>
                <p:cNvPr id="91" name="Skupina 90"/>
                <p:cNvGrpSpPr/>
                <p:nvPr/>
              </p:nvGrpSpPr>
              <p:grpSpPr>
                <a:xfrm>
                  <a:off x="971599" y="2924944"/>
                  <a:ext cx="4984923" cy="3933056"/>
                  <a:chOff x="971599" y="2924944"/>
                  <a:chExt cx="4984923" cy="3933056"/>
                </a:xfrm>
              </p:grpSpPr>
              <p:cxnSp>
                <p:nvCxnSpPr>
                  <p:cNvPr id="5" name="Přímá spojnice 4"/>
                  <p:cNvCxnSpPr/>
                  <p:nvPr/>
                </p:nvCxnSpPr>
                <p:spPr>
                  <a:xfrm>
                    <a:off x="982980" y="2924944"/>
                    <a:ext cx="0" cy="3933056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Přímá spojnice 6"/>
                  <p:cNvCxnSpPr/>
                  <p:nvPr/>
                </p:nvCxnSpPr>
                <p:spPr>
                  <a:xfrm>
                    <a:off x="971600" y="6309320"/>
                    <a:ext cx="4608512" cy="0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Ovál 12"/>
                  <p:cNvSpPr/>
                  <p:nvPr/>
                </p:nvSpPr>
                <p:spPr>
                  <a:xfrm>
                    <a:off x="1043608" y="5925785"/>
                    <a:ext cx="397808" cy="291923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  <p:cxnSp>
                <p:nvCxnSpPr>
                  <p:cNvPr id="16" name="Přímá spojnice 15"/>
                  <p:cNvCxnSpPr/>
                  <p:nvPr/>
                </p:nvCxnSpPr>
                <p:spPr>
                  <a:xfrm>
                    <a:off x="1144560" y="5873604"/>
                    <a:ext cx="4297543" cy="44334"/>
                  </a:xfrm>
                  <a:prstGeom prst="line">
                    <a:avLst/>
                  </a:prstGeom>
                  <a:ln w="19050">
                    <a:solidFill>
                      <a:schemeClr val="bg2">
                        <a:lumMod val="10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Přímá spojnice 16"/>
                  <p:cNvCxnSpPr/>
                  <p:nvPr/>
                </p:nvCxnSpPr>
                <p:spPr>
                  <a:xfrm>
                    <a:off x="1691680" y="5996252"/>
                    <a:ext cx="3168352" cy="0"/>
                  </a:xfrm>
                  <a:prstGeom prst="line">
                    <a:avLst/>
                  </a:prstGeom>
                  <a:ln w="19050">
                    <a:solidFill>
                      <a:schemeClr val="bg2">
                        <a:lumMod val="10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" name="Obdélník 27"/>
                  <p:cNvSpPr/>
                  <p:nvPr/>
                </p:nvSpPr>
                <p:spPr>
                  <a:xfrm flipH="1">
                    <a:off x="971599" y="4708474"/>
                    <a:ext cx="94867" cy="955627"/>
                  </a:xfrm>
                  <a:prstGeom prst="rect">
                    <a:avLst/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  <p:sp>
                <p:nvSpPr>
                  <p:cNvPr id="30" name="Obdélník 29"/>
                  <p:cNvSpPr/>
                  <p:nvPr/>
                </p:nvSpPr>
                <p:spPr>
                  <a:xfrm>
                    <a:off x="1043608" y="5473128"/>
                    <a:ext cx="45719" cy="205726"/>
                  </a:xfrm>
                  <a:prstGeom prst="rect">
                    <a:avLst/>
                  </a:prstGeom>
                  <a:pattFill prst="lgConfetti">
                    <a:fgClr>
                      <a:srgbClr val="FFC000"/>
                    </a:fgClr>
                    <a:bgClr>
                      <a:schemeClr val="bg1"/>
                    </a:bgClr>
                  </a:pattFill>
                  <a:ln>
                    <a:solidFill>
                      <a:srgbClr val="FF66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  <p:sp>
                <p:nvSpPr>
                  <p:cNvPr id="32" name="Obdélník 31"/>
                  <p:cNvSpPr/>
                  <p:nvPr/>
                </p:nvSpPr>
                <p:spPr>
                  <a:xfrm>
                    <a:off x="1115615" y="5508520"/>
                    <a:ext cx="4840907" cy="198122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  <p:cxnSp>
                <p:nvCxnSpPr>
                  <p:cNvPr id="34" name="Přímá spojnice 33"/>
                  <p:cNvCxnSpPr>
                    <a:endCxn id="48" idx="2"/>
                  </p:cNvCxnSpPr>
                  <p:nvPr/>
                </p:nvCxnSpPr>
                <p:spPr>
                  <a:xfrm>
                    <a:off x="1103517" y="5473129"/>
                    <a:ext cx="4786158" cy="3225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Přímá spojnice 35"/>
                  <p:cNvCxnSpPr/>
                  <p:nvPr/>
                </p:nvCxnSpPr>
                <p:spPr>
                  <a:xfrm flipH="1" flipV="1">
                    <a:off x="1097318" y="4832313"/>
                    <a:ext cx="36596" cy="62178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Přímá spojnice 37"/>
                  <p:cNvCxnSpPr/>
                  <p:nvPr/>
                </p:nvCxnSpPr>
                <p:spPr>
                  <a:xfrm flipV="1">
                    <a:off x="5833904" y="4789456"/>
                    <a:ext cx="0" cy="71592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Obdélník 45"/>
                  <p:cNvSpPr/>
                  <p:nvPr/>
                </p:nvSpPr>
                <p:spPr>
                  <a:xfrm>
                    <a:off x="1204687" y="4934533"/>
                    <a:ext cx="4270706" cy="45719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</p:grpSp>
          </p:grpSp>
        </p:grpSp>
      </p:grpSp>
      <p:sp>
        <p:nvSpPr>
          <p:cNvPr id="77" name="TextovéPole 76"/>
          <p:cNvSpPr txBox="1"/>
          <p:nvPr/>
        </p:nvSpPr>
        <p:spPr>
          <a:xfrm>
            <a:off x="2159732" y="515719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</a:t>
            </a:r>
            <a:r>
              <a:rPr lang="cs-CZ" sz="1200" dirty="0" smtClean="0"/>
              <a:t>emina</a:t>
            </a:r>
          </a:p>
          <a:p>
            <a:endParaRPr lang="cs-CZ" sz="1200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6493477" y="4444184"/>
            <a:ext cx="1606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š</a:t>
            </a:r>
            <a:r>
              <a:rPr lang="cs-CZ" sz="1200" dirty="0" smtClean="0"/>
              <a:t>těrk, </a:t>
            </a:r>
            <a:r>
              <a:rPr lang="cs-CZ" sz="1200" dirty="0" smtClean="0">
                <a:solidFill>
                  <a:srgbClr val="FF0000"/>
                </a:solidFill>
              </a:rPr>
              <a:t>trubka – husí krk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6444208" y="4010772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 smtClean="0">
                <a:solidFill>
                  <a:srgbClr val="0070C0"/>
                </a:solidFill>
              </a:rPr>
              <a:t>geotextílie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6434118" y="3440033"/>
            <a:ext cx="2674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</a:t>
            </a:r>
            <a:r>
              <a:rPr lang="cs-CZ" sz="1200" dirty="0" smtClean="0"/>
              <a:t>rotiradonová hydroizolace - vodorovně</a:t>
            </a:r>
            <a:endParaRPr lang="cs-CZ" sz="1200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2294633" y="2667484"/>
            <a:ext cx="2466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FF0000"/>
                </a:solidFill>
              </a:rPr>
              <a:t>d</a:t>
            </a:r>
            <a:r>
              <a:rPr lang="cs-CZ" sz="1200" dirty="0" smtClean="0">
                <a:solidFill>
                  <a:srgbClr val="FF0000"/>
                </a:solidFill>
              </a:rPr>
              <a:t>řevěná</a:t>
            </a:r>
            <a:r>
              <a:rPr lang="cs-CZ" sz="1100" dirty="0" smtClean="0">
                <a:solidFill>
                  <a:srgbClr val="FF0000"/>
                </a:solidFill>
              </a:rPr>
              <a:t>/plovoucí podlaha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87" name="TextovéPole 86"/>
          <p:cNvSpPr txBox="1"/>
          <p:nvPr/>
        </p:nvSpPr>
        <p:spPr>
          <a:xfrm rot="16200000">
            <a:off x="131049" y="1482149"/>
            <a:ext cx="1450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</a:t>
            </a:r>
            <a:r>
              <a:rPr lang="cs-CZ" sz="1200" dirty="0" smtClean="0"/>
              <a:t>roti radonová </a:t>
            </a:r>
          </a:p>
          <a:p>
            <a:r>
              <a:rPr lang="cs-CZ" sz="1200" dirty="0"/>
              <a:t>h</a:t>
            </a:r>
            <a:r>
              <a:rPr lang="cs-CZ" sz="1200" dirty="0" smtClean="0"/>
              <a:t>ydroizolace – svisle</a:t>
            </a:r>
          </a:p>
          <a:p>
            <a:endParaRPr lang="cs-CZ" sz="1200" dirty="0"/>
          </a:p>
        </p:txBody>
      </p:sp>
      <p:sp>
        <p:nvSpPr>
          <p:cNvPr id="88" name="TextovéPole 87"/>
          <p:cNvSpPr txBox="1"/>
          <p:nvPr/>
        </p:nvSpPr>
        <p:spPr>
          <a:xfrm rot="16200000" flipH="1">
            <a:off x="-202503" y="1297629"/>
            <a:ext cx="9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stěna</a:t>
            </a:r>
          </a:p>
          <a:p>
            <a:endParaRPr lang="cs-CZ" sz="1200" dirty="0"/>
          </a:p>
        </p:txBody>
      </p:sp>
      <p:sp>
        <p:nvSpPr>
          <p:cNvPr id="89" name="TextovéPole 88"/>
          <p:cNvSpPr txBox="1"/>
          <p:nvPr/>
        </p:nvSpPr>
        <p:spPr>
          <a:xfrm rot="16200000">
            <a:off x="48574" y="3660774"/>
            <a:ext cx="793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rgbClr val="FFC000"/>
                </a:solidFill>
              </a:rPr>
              <a:t>Dilatace </a:t>
            </a:r>
            <a:r>
              <a:rPr lang="cs-CZ" sz="1200" dirty="0" smtClean="0"/>
              <a:t>?</a:t>
            </a:r>
            <a:endParaRPr lang="cs-CZ" sz="1200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3019887" y="3453257"/>
            <a:ext cx="1118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t</a:t>
            </a:r>
            <a:r>
              <a:rPr lang="cs-CZ" sz="1200" dirty="0" smtClean="0"/>
              <a:t>epelná izolace</a:t>
            </a:r>
            <a:endParaRPr lang="cs-CZ" sz="1200" dirty="0"/>
          </a:p>
        </p:txBody>
      </p:sp>
      <p:sp>
        <p:nvSpPr>
          <p:cNvPr id="42" name="TextovéPole 41"/>
          <p:cNvSpPr txBox="1"/>
          <p:nvPr/>
        </p:nvSpPr>
        <p:spPr>
          <a:xfrm rot="16200000">
            <a:off x="-503917" y="1864972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70C0"/>
                </a:solidFill>
              </a:rPr>
              <a:t>z</a:t>
            </a:r>
            <a:r>
              <a:rPr lang="cs-CZ" sz="1200" dirty="0" smtClean="0">
                <a:solidFill>
                  <a:srgbClr val="0070C0"/>
                </a:solidFill>
              </a:rPr>
              <a:t>ačištěná a  omítnutá  stěna</a:t>
            </a:r>
          </a:p>
          <a:p>
            <a:endParaRPr lang="cs-CZ" sz="1200" dirty="0"/>
          </a:p>
        </p:txBody>
      </p:sp>
      <p:sp>
        <p:nvSpPr>
          <p:cNvPr id="54" name="TextovéPole 53"/>
          <p:cNvSpPr txBox="1"/>
          <p:nvPr/>
        </p:nvSpPr>
        <p:spPr>
          <a:xfrm rot="16200000">
            <a:off x="-189470" y="4363491"/>
            <a:ext cx="925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neomitnuto</a:t>
            </a:r>
            <a:endParaRPr lang="cs-CZ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6402546" y="2863969"/>
            <a:ext cx="1121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rgbClr val="00B050"/>
                </a:solidFill>
              </a:rPr>
              <a:t>(parozábrana?)</a:t>
            </a:r>
            <a:endParaRPr lang="cs-CZ" sz="1200" dirty="0">
              <a:solidFill>
                <a:srgbClr val="00B05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580112" y="4140109"/>
            <a:ext cx="781998" cy="811057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4670250" y="4444184"/>
            <a:ext cx="397808" cy="3928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/>
          </a:p>
        </p:txBody>
      </p:sp>
      <p:sp>
        <p:nvSpPr>
          <p:cNvPr id="3" name="TextovéPole 2"/>
          <p:cNvSpPr txBox="1"/>
          <p:nvPr/>
        </p:nvSpPr>
        <p:spPr>
          <a:xfrm rot="16200000">
            <a:off x="5551518" y="4471635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hlína</a:t>
            </a:r>
            <a:endParaRPr lang="cs-CZ" sz="1200" dirty="0"/>
          </a:p>
        </p:txBody>
      </p:sp>
      <p:sp>
        <p:nvSpPr>
          <p:cNvPr id="45" name="Obdélník 44"/>
          <p:cNvSpPr/>
          <p:nvPr/>
        </p:nvSpPr>
        <p:spPr>
          <a:xfrm>
            <a:off x="5580112" y="3379742"/>
            <a:ext cx="504056" cy="7695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 rot="16200000">
            <a:off x="5511963" y="3651196"/>
            <a:ext cx="672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kameny</a:t>
            </a:r>
            <a:endParaRPr lang="cs-CZ" sz="1200" dirty="0"/>
          </a:p>
        </p:txBody>
      </p:sp>
      <p:sp>
        <p:nvSpPr>
          <p:cNvPr id="49" name="Obdélník 48"/>
          <p:cNvSpPr/>
          <p:nvPr/>
        </p:nvSpPr>
        <p:spPr>
          <a:xfrm>
            <a:off x="5574595" y="211983"/>
            <a:ext cx="293549" cy="314501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 rot="16200000">
            <a:off x="5513432" y="2003253"/>
            <a:ext cx="570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Stěna </a:t>
            </a:r>
            <a:endParaRPr lang="cs-CZ" sz="1200" dirty="0"/>
          </a:p>
        </p:txBody>
      </p:sp>
      <p:sp>
        <p:nvSpPr>
          <p:cNvPr id="51" name="TextovéPole 50"/>
          <p:cNvSpPr txBox="1"/>
          <p:nvPr/>
        </p:nvSpPr>
        <p:spPr>
          <a:xfrm rot="16200000">
            <a:off x="4984374" y="4341355"/>
            <a:ext cx="778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zpevnění </a:t>
            </a:r>
            <a:endParaRPr lang="cs-CZ" sz="1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63688" y="620688"/>
            <a:ext cx="3072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Varianta 1a </a:t>
            </a:r>
            <a:r>
              <a:rPr lang="cs-CZ" sz="1200" dirty="0" smtClean="0"/>
              <a:t>(</a:t>
            </a:r>
            <a:r>
              <a:rPr lang="cs-CZ" sz="1200" b="1" dirty="0" smtClean="0"/>
              <a:t>kratší zpevnění</a:t>
            </a:r>
            <a:r>
              <a:rPr lang="cs-CZ" sz="1200" dirty="0" smtClean="0"/>
              <a:t>, začištění)</a:t>
            </a:r>
            <a:endParaRPr lang="cs-CZ" sz="1200" dirty="0"/>
          </a:p>
        </p:txBody>
      </p:sp>
      <p:sp>
        <p:nvSpPr>
          <p:cNvPr id="48" name="Obdélník 47"/>
          <p:cNvSpPr/>
          <p:nvPr/>
        </p:nvSpPr>
        <p:spPr>
          <a:xfrm>
            <a:off x="5512179" y="2914965"/>
            <a:ext cx="67933" cy="963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ovéPole 51"/>
          <p:cNvSpPr txBox="1"/>
          <p:nvPr/>
        </p:nvSpPr>
        <p:spPr>
          <a:xfrm rot="16200000">
            <a:off x="4884502" y="3267456"/>
            <a:ext cx="754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začištění </a:t>
            </a:r>
            <a:endParaRPr lang="cs-CZ" sz="12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2621260" y="3872272"/>
            <a:ext cx="1855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b</a:t>
            </a:r>
            <a:r>
              <a:rPr lang="cs-CZ" sz="1200" dirty="0" smtClean="0">
                <a:solidFill>
                  <a:schemeClr val="bg1"/>
                </a:solidFill>
              </a:rPr>
              <a:t>etonová deska (kari sítě?)</a:t>
            </a:r>
            <a:endParaRPr lang="cs-CZ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7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240015" y="3402401"/>
            <a:ext cx="318700" cy="1562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4" name="Skupina 93"/>
          <p:cNvGrpSpPr/>
          <p:nvPr/>
        </p:nvGrpSpPr>
        <p:grpSpPr>
          <a:xfrm>
            <a:off x="573791" y="405792"/>
            <a:ext cx="4666224" cy="5292924"/>
            <a:chOff x="971599" y="2924944"/>
            <a:chExt cx="4666224" cy="3933056"/>
          </a:xfrm>
        </p:grpSpPr>
        <p:cxnSp>
          <p:nvCxnSpPr>
            <p:cNvPr id="18" name="Přímá spojnice 17"/>
            <p:cNvCxnSpPr/>
            <p:nvPr/>
          </p:nvCxnSpPr>
          <p:spPr>
            <a:xfrm>
              <a:off x="971600" y="6254281"/>
              <a:ext cx="4450726" cy="0"/>
            </a:xfrm>
            <a:prstGeom prst="line">
              <a:avLst/>
            </a:prstGeom>
            <a:ln w="19050">
              <a:solidFill>
                <a:schemeClr val="bg2">
                  <a:lumMod val="1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1700064" y="6165304"/>
              <a:ext cx="3159968" cy="0"/>
            </a:xfrm>
            <a:prstGeom prst="line">
              <a:avLst/>
            </a:prstGeom>
            <a:ln w="19050">
              <a:solidFill>
                <a:schemeClr val="bg2">
                  <a:lumMod val="1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Skupina 92"/>
            <p:cNvGrpSpPr/>
            <p:nvPr/>
          </p:nvGrpSpPr>
          <p:grpSpPr>
            <a:xfrm>
              <a:off x="971599" y="2924944"/>
              <a:ext cx="4666224" cy="3933056"/>
              <a:chOff x="971599" y="2924944"/>
              <a:chExt cx="4666224" cy="3933056"/>
            </a:xfrm>
          </p:grpSpPr>
          <p:sp>
            <p:nvSpPr>
              <p:cNvPr id="10" name="Volný tvar 9"/>
              <p:cNvSpPr/>
              <p:nvPr/>
            </p:nvSpPr>
            <p:spPr>
              <a:xfrm>
                <a:off x="989726" y="5770510"/>
                <a:ext cx="4525124" cy="103094"/>
              </a:xfrm>
              <a:custGeom>
                <a:avLst/>
                <a:gdLst>
                  <a:gd name="connsiteX0" fmla="*/ 0 w 7166610"/>
                  <a:gd name="connsiteY0" fmla="*/ 34290 h 103094"/>
                  <a:gd name="connsiteX1" fmla="*/ 285750 w 7166610"/>
                  <a:gd name="connsiteY1" fmla="*/ 45720 h 103094"/>
                  <a:gd name="connsiteX2" fmla="*/ 331470 w 7166610"/>
                  <a:gd name="connsiteY2" fmla="*/ 57150 h 103094"/>
                  <a:gd name="connsiteX3" fmla="*/ 994410 w 7166610"/>
                  <a:gd name="connsiteY3" fmla="*/ 68580 h 103094"/>
                  <a:gd name="connsiteX4" fmla="*/ 1485900 w 7166610"/>
                  <a:gd name="connsiteY4" fmla="*/ 68580 h 103094"/>
                  <a:gd name="connsiteX5" fmla="*/ 1531620 w 7166610"/>
                  <a:gd name="connsiteY5" fmla="*/ 57150 h 103094"/>
                  <a:gd name="connsiteX6" fmla="*/ 1623060 w 7166610"/>
                  <a:gd name="connsiteY6" fmla="*/ 68580 h 103094"/>
                  <a:gd name="connsiteX7" fmla="*/ 1805940 w 7166610"/>
                  <a:gd name="connsiteY7" fmla="*/ 45720 h 103094"/>
                  <a:gd name="connsiteX8" fmla="*/ 2366010 w 7166610"/>
                  <a:gd name="connsiteY8" fmla="*/ 57150 h 103094"/>
                  <a:gd name="connsiteX9" fmla="*/ 2400300 w 7166610"/>
                  <a:gd name="connsiteY9" fmla="*/ 68580 h 103094"/>
                  <a:gd name="connsiteX10" fmla="*/ 2434590 w 7166610"/>
                  <a:gd name="connsiteY10" fmla="*/ 91440 h 103094"/>
                  <a:gd name="connsiteX11" fmla="*/ 2834640 w 7166610"/>
                  <a:gd name="connsiteY11" fmla="*/ 68580 h 103094"/>
                  <a:gd name="connsiteX12" fmla="*/ 3154680 w 7166610"/>
                  <a:gd name="connsiteY12" fmla="*/ 57150 h 103094"/>
                  <a:gd name="connsiteX13" fmla="*/ 3280410 w 7166610"/>
                  <a:gd name="connsiteY13" fmla="*/ 68580 h 103094"/>
                  <a:gd name="connsiteX14" fmla="*/ 3566160 w 7166610"/>
                  <a:gd name="connsiteY14" fmla="*/ 34290 h 103094"/>
                  <a:gd name="connsiteX15" fmla="*/ 3657600 w 7166610"/>
                  <a:gd name="connsiteY15" fmla="*/ 11430 h 103094"/>
                  <a:gd name="connsiteX16" fmla="*/ 3691890 w 7166610"/>
                  <a:gd name="connsiteY16" fmla="*/ 0 h 103094"/>
                  <a:gd name="connsiteX17" fmla="*/ 3737610 w 7166610"/>
                  <a:gd name="connsiteY17" fmla="*/ 11430 h 103094"/>
                  <a:gd name="connsiteX18" fmla="*/ 3771900 w 7166610"/>
                  <a:gd name="connsiteY18" fmla="*/ 22860 h 103094"/>
                  <a:gd name="connsiteX19" fmla="*/ 3851910 w 7166610"/>
                  <a:gd name="connsiteY19" fmla="*/ 34290 h 103094"/>
                  <a:gd name="connsiteX20" fmla="*/ 4583430 w 7166610"/>
                  <a:gd name="connsiteY20" fmla="*/ 34290 h 103094"/>
                  <a:gd name="connsiteX21" fmla="*/ 4754880 w 7166610"/>
                  <a:gd name="connsiteY21" fmla="*/ 45720 h 103094"/>
                  <a:gd name="connsiteX22" fmla="*/ 4903470 w 7166610"/>
                  <a:gd name="connsiteY22" fmla="*/ 68580 h 103094"/>
                  <a:gd name="connsiteX23" fmla="*/ 4960620 w 7166610"/>
                  <a:gd name="connsiteY23" fmla="*/ 80010 h 103094"/>
                  <a:gd name="connsiteX24" fmla="*/ 5269230 w 7166610"/>
                  <a:gd name="connsiteY24" fmla="*/ 80010 h 103094"/>
                  <a:gd name="connsiteX25" fmla="*/ 5566410 w 7166610"/>
                  <a:gd name="connsiteY25" fmla="*/ 68580 h 103094"/>
                  <a:gd name="connsiteX26" fmla="*/ 5943600 w 7166610"/>
                  <a:gd name="connsiteY26" fmla="*/ 57150 h 103094"/>
                  <a:gd name="connsiteX27" fmla="*/ 6012180 w 7166610"/>
                  <a:gd name="connsiteY27" fmla="*/ 45720 h 103094"/>
                  <a:gd name="connsiteX28" fmla="*/ 6046470 w 7166610"/>
                  <a:gd name="connsiteY28" fmla="*/ 34290 h 103094"/>
                  <a:gd name="connsiteX29" fmla="*/ 6149340 w 7166610"/>
                  <a:gd name="connsiteY29" fmla="*/ 45720 h 103094"/>
                  <a:gd name="connsiteX30" fmla="*/ 6389370 w 7166610"/>
                  <a:gd name="connsiteY30" fmla="*/ 57150 h 103094"/>
                  <a:gd name="connsiteX31" fmla="*/ 6515100 w 7166610"/>
                  <a:gd name="connsiteY31" fmla="*/ 68580 h 103094"/>
                  <a:gd name="connsiteX32" fmla="*/ 6663690 w 7166610"/>
                  <a:gd name="connsiteY32" fmla="*/ 80010 h 103094"/>
                  <a:gd name="connsiteX33" fmla="*/ 6869430 w 7166610"/>
                  <a:gd name="connsiteY33" fmla="*/ 102870 h 103094"/>
                  <a:gd name="connsiteX34" fmla="*/ 7098030 w 7166610"/>
                  <a:gd name="connsiteY34" fmla="*/ 91440 h 103094"/>
                  <a:gd name="connsiteX35" fmla="*/ 7166610 w 7166610"/>
                  <a:gd name="connsiteY35" fmla="*/ 91440 h 103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166610" h="103094">
                    <a:moveTo>
                      <a:pt x="0" y="34290"/>
                    </a:moveTo>
                    <a:cubicBezTo>
                      <a:pt x="95250" y="38100"/>
                      <a:pt x="190650" y="39161"/>
                      <a:pt x="285750" y="45720"/>
                    </a:cubicBezTo>
                    <a:cubicBezTo>
                      <a:pt x="301422" y="46801"/>
                      <a:pt x="315769" y="56644"/>
                      <a:pt x="331470" y="57150"/>
                    </a:cubicBezTo>
                    <a:cubicBezTo>
                      <a:pt x="552368" y="64276"/>
                      <a:pt x="773430" y="64770"/>
                      <a:pt x="994410" y="68580"/>
                    </a:cubicBezTo>
                    <a:cubicBezTo>
                      <a:pt x="1232580" y="83466"/>
                      <a:pt x="1196224" y="87269"/>
                      <a:pt x="1485900" y="68580"/>
                    </a:cubicBezTo>
                    <a:cubicBezTo>
                      <a:pt x="1501576" y="67569"/>
                      <a:pt x="1516380" y="60960"/>
                      <a:pt x="1531620" y="57150"/>
                    </a:cubicBezTo>
                    <a:cubicBezTo>
                      <a:pt x="1562100" y="60960"/>
                      <a:pt x="1592343" y="68580"/>
                      <a:pt x="1623060" y="68580"/>
                    </a:cubicBezTo>
                    <a:cubicBezTo>
                      <a:pt x="1724937" y="68580"/>
                      <a:pt x="1733153" y="63917"/>
                      <a:pt x="1805940" y="45720"/>
                    </a:cubicBezTo>
                    <a:lnTo>
                      <a:pt x="2366010" y="57150"/>
                    </a:lnTo>
                    <a:cubicBezTo>
                      <a:pt x="2378049" y="57613"/>
                      <a:pt x="2389524" y="63192"/>
                      <a:pt x="2400300" y="68580"/>
                    </a:cubicBezTo>
                    <a:cubicBezTo>
                      <a:pt x="2412587" y="74723"/>
                      <a:pt x="2423160" y="83820"/>
                      <a:pt x="2434590" y="91440"/>
                    </a:cubicBezTo>
                    <a:cubicBezTo>
                      <a:pt x="2610646" y="79703"/>
                      <a:pt x="2644103" y="76519"/>
                      <a:pt x="2834640" y="68580"/>
                    </a:cubicBezTo>
                    <a:lnTo>
                      <a:pt x="3154680" y="57150"/>
                    </a:lnTo>
                    <a:cubicBezTo>
                      <a:pt x="3196590" y="60960"/>
                      <a:pt x="3238349" y="69937"/>
                      <a:pt x="3280410" y="68580"/>
                    </a:cubicBezTo>
                    <a:cubicBezTo>
                      <a:pt x="3362935" y="65918"/>
                      <a:pt x="3475878" y="55124"/>
                      <a:pt x="3566160" y="34290"/>
                    </a:cubicBezTo>
                    <a:cubicBezTo>
                      <a:pt x="3596773" y="27225"/>
                      <a:pt x="3627794" y="21365"/>
                      <a:pt x="3657600" y="11430"/>
                    </a:cubicBezTo>
                    <a:lnTo>
                      <a:pt x="3691890" y="0"/>
                    </a:lnTo>
                    <a:cubicBezTo>
                      <a:pt x="3707130" y="3810"/>
                      <a:pt x="3722505" y="7114"/>
                      <a:pt x="3737610" y="11430"/>
                    </a:cubicBezTo>
                    <a:cubicBezTo>
                      <a:pt x="3749195" y="14740"/>
                      <a:pt x="3760086" y="20497"/>
                      <a:pt x="3771900" y="22860"/>
                    </a:cubicBezTo>
                    <a:cubicBezTo>
                      <a:pt x="3798318" y="28144"/>
                      <a:pt x="3825240" y="30480"/>
                      <a:pt x="3851910" y="34290"/>
                    </a:cubicBezTo>
                    <a:cubicBezTo>
                      <a:pt x="4108521" y="119827"/>
                      <a:pt x="3839271" y="34290"/>
                      <a:pt x="4583430" y="34290"/>
                    </a:cubicBezTo>
                    <a:cubicBezTo>
                      <a:pt x="4640707" y="34290"/>
                      <a:pt x="4697730" y="41910"/>
                      <a:pt x="4754880" y="45720"/>
                    </a:cubicBezTo>
                    <a:cubicBezTo>
                      <a:pt x="4832118" y="71466"/>
                      <a:pt x="4756133" y="48935"/>
                      <a:pt x="4903470" y="68580"/>
                    </a:cubicBezTo>
                    <a:cubicBezTo>
                      <a:pt x="4922727" y="71148"/>
                      <a:pt x="4941570" y="76200"/>
                      <a:pt x="4960620" y="80010"/>
                    </a:cubicBezTo>
                    <a:cubicBezTo>
                      <a:pt x="5579348" y="41339"/>
                      <a:pt x="4811315" y="80010"/>
                      <a:pt x="5269230" y="80010"/>
                    </a:cubicBezTo>
                    <a:cubicBezTo>
                      <a:pt x="5368363" y="80010"/>
                      <a:pt x="5467334" y="71939"/>
                      <a:pt x="5566410" y="68580"/>
                    </a:cubicBezTo>
                    <a:lnTo>
                      <a:pt x="5943600" y="57150"/>
                    </a:lnTo>
                    <a:cubicBezTo>
                      <a:pt x="5966460" y="53340"/>
                      <a:pt x="5989557" y="50747"/>
                      <a:pt x="6012180" y="45720"/>
                    </a:cubicBezTo>
                    <a:cubicBezTo>
                      <a:pt x="6023941" y="43106"/>
                      <a:pt x="6034422" y="34290"/>
                      <a:pt x="6046470" y="34290"/>
                    </a:cubicBezTo>
                    <a:cubicBezTo>
                      <a:pt x="6080971" y="34290"/>
                      <a:pt x="6114915" y="43425"/>
                      <a:pt x="6149340" y="45720"/>
                    </a:cubicBezTo>
                    <a:cubicBezTo>
                      <a:pt x="6229263" y="51048"/>
                      <a:pt x="6309425" y="52153"/>
                      <a:pt x="6389370" y="57150"/>
                    </a:cubicBezTo>
                    <a:cubicBezTo>
                      <a:pt x="6431371" y="59775"/>
                      <a:pt x="6473163" y="65085"/>
                      <a:pt x="6515100" y="68580"/>
                    </a:cubicBezTo>
                    <a:lnTo>
                      <a:pt x="6663690" y="80010"/>
                    </a:lnTo>
                    <a:cubicBezTo>
                      <a:pt x="6744599" y="106980"/>
                      <a:pt x="6722653" y="102870"/>
                      <a:pt x="6869430" y="102870"/>
                    </a:cubicBezTo>
                    <a:cubicBezTo>
                      <a:pt x="6945725" y="102870"/>
                      <a:pt x="7021791" y="94372"/>
                      <a:pt x="7098030" y="91440"/>
                    </a:cubicBezTo>
                    <a:cubicBezTo>
                      <a:pt x="7120873" y="90561"/>
                      <a:pt x="7143750" y="91440"/>
                      <a:pt x="7166610" y="9144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cxnSp>
            <p:nvCxnSpPr>
              <p:cNvPr id="40" name="Přímá spojnice 39"/>
              <p:cNvCxnSpPr/>
              <p:nvPr/>
            </p:nvCxnSpPr>
            <p:spPr>
              <a:xfrm>
                <a:off x="1166358" y="5064409"/>
                <a:ext cx="4234702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Skupina 91"/>
              <p:cNvGrpSpPr/>
              <p:nvPr/>
            </p:nvGrpSpPr>
            <p:grpSpPr>
              <a:xfrm>
                <a:off x="971599" y="2924944"/>
                <a:ext cx="4666224" cy="3933056"/>
                <a:chOff x="971599" y="2924944"/>
                <a:chExt cx="4666224" cy="3933056"/>
              </a:xfrm>
            </p:grpSpPr>
            <p:sp>
              <p:nvSpPr>
                <p:cNvPr id="35" name="Obdélník 34"/>
                <p:cNvSpPr/>
                <p:nvPr/>
              </p:nvSpPr>
              <p:spPr>
                <a:xfrm>
                  <a:off x="1133914" y="5134821"/>
                  <a:ext cx="4297543" cy="288032"/>
                </a:xfrm>
                <a:prstGeom prst="rect">
                  <a:avLst/>
                </a:prstGeom>
                <a:pattFill prst="smConfetti">
                  <a:fgClr>
                    <a:srgbClr val="FF6600"/>
                  </a:fgClr>
                  <a:bgClr>
                    <a:schemeClr val="bg1"/>
                  </a:bgClr>
                </a:patt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200"/>
                </a:p>
              </p:txBody>
            </p:sp>
            <p:grpSp>
              <p:nvGrpSpPr>
                <p:cNvPr id="91" name="Skupina 90"/>
                <p:cNvGrpSpPr/>
                <p:nvPr/>
              </p:nvGrpSpPr>
              <p:grpSpPr>
                <a:xfrm>
                  <a:off x="971599" y="2924944"/>
                  <a:ext cx="4666224" cy="3933056"/>
                  <a:chOff x="971599" y="2924944"/>
                  <a:chExt cx="4666224" cy="3933056"/>
                </a:xfrm>
              </p:grpSpPr>
              <p:cxnSp>
                <p:nvCxnSpPr>
                  <p:cNvPr id="5" name="Přímá spojnice 4"/>
                  <p:cNvCxnSpPr/>
                  <p:nvPr/>
                </p:nvCxnSpPr>
                <p:spPr>
                  <a:xfrm>
                    <a:off x="982980" y="2924944"/>
                    <a:ext cx="0" cy="3933056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Přímá spojnice 6"/>
                  <p:cNvCxnSpPr/>
                  <p:nvPr/>
                </p:nvCxnSpPr>
                <p:spPr>
                  <a:xfrm>
                    <a:off x="971600" y="6309320"/>
                    <a:ext cx="4608512" cy="0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Ovál 12"/>
                  <p:cNvSpPr/>
                  <p:nvPr/>
                </p:nvSpPr>
                <p:spPr>
                  <a:xfrm>
                    <a:off x="1043608" y="5925785"/>
                    <a:ext cx="397808" cy="291923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  <p:cxnSp>
                <p:nvCxnSpPr>
                  <p:cNvPr id="16" name="Přímá spojnice 15"/>
                  <p:cNvCxnSpPr/>
                  <p:nvPr/>
                </p:nvCxnSpPr>
                <p:spPr>
                  <a:xfrm>
                    <a:off x="1144560" y="5873604"/>
                    <a:ext cx="4297543" cy="44334"/>
                  </a:xfrm>
                  <a:prstGeom prst="line">
                    <a:avLst/>
                  </a:prstGeom>
                  <a:ln w="19050">
                    <a:solidFill>
                      <a:schemeClr val="bg2">
                        <a:lumMod val="10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Přímá spojnice 16"/>
                  <p:cNvCxnSpPr/>
                  <p:nvPr/>
                </p:nvCxnSpPr>
                <p:spPr>
                  <a:xfrm>
                    <a:off x="1691680" y="5996252"/>
                    <a:ext cx="3168352" cy="0"/>
                  </a:xfrm>
                  <a:prstGeom prst="line">
                    <a:avLst/>
                  </a:prstGeom>
                  <a:ln w="19050">
                    <a:solidFill>
                      <a:schemeClr val="bg2">
                        <a:lumMod val="10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" name="Obdélník 27"/>
                  <p:cNvSpPr/>
                  <p:nvPr/>
                </p:nvSpPr>
                <p:spPr>
                  <a:xfrm flipH="1">
                    <a:off x="971599" y="4708474"/>
                    <a:ext cx="94867" cy="955627"/>
                  </a:xfrm>
                  <a:prstGeom prst="rect">
                    <a:avLst/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  <p:sp>
                <p:nvSpPr>
                  <p:cNvPr id="30" name="Obdélník 29"/>
                  <p:cNvSpPr/>
                  <p:nvPr/>
                </p:nvSpPr>
                <p:spPr>
                  <a:xfrm>
                    <a:off x="1043608" y="5473128"/>
                    <a:ext cx="45719" cy="205726"/>
                  </a:xfrm>
                  <a:prstGeom prst="rect">
                    <a:avLst/>
                  </a:prstGeom>
                  <a:pattFill prst="lgConfetti">
                    <a:fgClr>
                      <a:srgbClr val="FFC000"/>
                    </a:fgClr>
                    <a:bgClr>
                      <a:schemeClr val="bg1"/>
                    </a:bgClr>
                  </a:pattFill>
                  <a:ln>
                    <a:solidFill>
                      <a:srgbClr val="FF66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  <p:sp>
                <p:nvSpPr>
                  <p:cNvPr id="32" name="Obdélník 31"/>
                  <p:cNvSpPr/>
                  <p:nvPr/>
                </p:nvSpPr>
                <p:spPr>
                  <a:xfrm>
                    <a:off x="1115615" y="5508519"/>
                    <a:ext cx="4456545" cy="232954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  <p:cxnSp>
                <p:nvCxnSpPr>
                  <p:cNvPr id="34" name="Přímá spojnice 33"/>
                  <p:cNvCxnSpPr/>
                  <p:nvPr/>
                </p:nvCxnSpPr>
                <p:spPr>
                  <a:xfrm>
                    <a:off x="1103517" y="5473130"/>
                    <a:ext cx="4534306" cy="2768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Přímá spojnice 35"/>
                  <p:cNvCxnSpPr/>
                  <p:nvPr/>
                </p:nvCxnSpPr>
                <p:spPr>
                  <a:xfrm flipH="1" flipV="1">
                    <a:off x="1097318" y="4832313"/>
                    <a:ext cx="36596" cy="62178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Přímá spojnice 37"/>
                  <p:cNvCxnSpPr/>
                  <p:nvPr/>
                </p:nvCxnSpPr>
                <p:spPr>
                  <a:xfrm flipV="1">
                    <a:off x="5637823" y="5134821"/>
                    <a:ext cx="0" cy="37369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Obdélník 45"/>
                  <p:cNvSpPr/>
                  <p:nvPr/>
                </p:nvSpPr>
                <p:spPr>
                  <a:xfrm>
                    <a:off x="1204687" y="4934533"/>
                    <a:ext cx="4270706" cy="45719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</p:grpSp>
          </p:grpSp>
        </p:grpSp>
      </p:grpSp>
      <p:sp>
        <p:nvSpPr>
          <p:cNvPr id="77" name="TextovéPole 76"/>
          <p:cNvSpPr txBox="1"/>
          <p:nvPr/>
        </p:nvSpPr>
        <p:spPr>
          <a:xfrm>
            <a:off x="2159732" y="515719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</a:t>
            </a:r>
            <a:r>
              <a:rPr lang="cs-CZ" sz="1200" dirty="0" smtClean="0"/>
              <a:t>emina</a:t>
            </a:r>
          </a:p>
          <a:p>
            <a:endParaRPr lang="cs-CZ" sz="1200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6493477" y="4444184"/>
            <a:ext cx="1606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š</a:t>
            </a:r>
            <a:r>
              <a:rPr lang="cs-CZ" sz="1200" dirty="0" smtClean="0"/>
              <a:t>těrk, </a:t>
            </a:r>
            <a:r>
              <a:rPr lang="cs-CZ" sz="1200" dirty="0" smtClean="0">
                <a:solidFill>
                  <a:srgbClr val="FF0000"/>
                </a:solidFill>
              </a:rPr>
              <a:t>trubka – husí krk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6444208" y="4010772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 smtClean="0">
                <a:solidFill>
                  <a:srgbClr val="0070C0"/>
                </a:solidFill>
              </a:rPr>
              <a:t>geotextílie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6434118" y="3440033"/>
            <a:ext cx="2674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</a:t>
            </a:r>
            <a:r>
              <a:rPr lang="cs-CZ" sz="1200" dirty="0" smtClean="0"/>
              <a:t>rotiradonová hydroizolace - vodorovně</a:t>
            </a:r>
            <a:endParaRPr lang="cs-CZ" sz="1200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2294633" y="2667484"/>
            <a:ext cx="2466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FF0000"/>
                </a:solidFill>
              </a:rPr>
              <a:t>d</a:t>
            </a:r>
            <a:r>
              <a:rPr lang="cs-CZ" sz="1200" dirty="0" smtClean="0">
                <a:solidFill>
                  <a:srgbClr val="FF0000"/>
                </a:solidFill>
              </a:rPr>
              <a:t>řevěná</a:t>
            </a:r>
            <a:r>
              <a:rPr lang="cs-CZ" sz="1100" dirty="0" smtClean="0">
                <a:solidFill>
                  <a:srgbClr val="FF0000"/>
                </a:solidFill>
              </a:rPr>
              <a:t>/plovoucí podlaha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87" name="TextovéPole 86"/>
          <p:cNvSpPr txBox="1"/>
          <p:nvPr/>
        </p:nvSpPr>
        <p:spPr>
          <a:xfrm rot="16200000">
            <a:off x="131049" y="1482149"/>
            <a:ext cx="1450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</a:t>
            </a:r>
            <a:r>
              <a:rPr lang="cs-CZ" sz="1200" dirty="0" smtClean="0"/>
              <a:t>roti radonová </a:t>
            </a:r>
          </a:p>
          <a:p>
            <a:r>
              <a:rPr lang="cs-CZ" sz="1200" dirty="0"/>
              <a:t>h</a:t>
            </a:r>
            <a:r>
              <a:rPr lang="cs-CZ" sz="1200" dirty="0" smtClean="0"/>
              <a:t>ydroizolace – svisle</a:t>
            </a:r>
          </a:p>
          <a:p>
            <a:endParaRPr lang="cs-CZ" sz="1200" dirty="0"/>
          </a:p>
        </p:txBody>
      </p:sp>
      <p:sp>
        <p:nvSpPr>
          <p:cNvPr id="88" name="TextovéPole 87"/>
          <p:cNvSpPr txBox="1"/>
          <p:nvPr/>
        </p:nvSpPr>
        <p:spPr>
          <a:xfrm rot="16200000" flipH="1">
            <a:off x="-202503" y="1297629"/>
            <a:ext cx="9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stěna</a:t>
            </a:r>
          </a:p>
          <a:p>
            <a:endParaRPr lang="cs-CZ" sz="1200" dirty="0"/>
          </a:p>
        </p:txBody>
      </p:sp>
      <p:sp>
        <p:nvSpPr>
          <p:cNvPr id="89" name="TextovéPole 88"/>
          <p:cNvSpPr txBox="1"/>
          <p:nvPr/>
        </p:nvSpPr>
        <p:spPr>
          <a:xfrm rot="16200000">
            <a:off x="48574" y="3660774"/>
            <a:ext cx="793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rgbClr val="FFC000"/>
                </a:solidFill>
              </a:rPr>
              <a:t>Dilatace </a:t>
            </a:r>
            <a:r>
              <a:rPr lang="cs-CZ" sz="1200" dirty="0" smtClean="0"/>
              <a:t>?</a:t>
            </a:r>
            <a:endParaRPr lang="cs-CZ" sz="1200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3019887" y="3453257"/>
            <a:ext cx="1118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t</a:t>
            </a:r>
            <a:r>
              <a:rPr lang="cs-CZ" sz="1200" dirty="0" smtClean="0"/>
              <a:t>epelná izolace</a:t>
            </a:r>
            <a:endParaRPr lang="cs-CZ" sz="1200" dirty="0"/>
          </a:p>
        </p:txBody>
      </p:sp>
      <p:sp>
        <p:nvSpPr>
          <p:cNvPr id="42" name="TextovéPole 41"/>
          <p:cNvSpPr txBox="1"/>
          <p:nvPr/>
        </p:nvSpPr>
        <p:spPr>
          <a:xfrm rot="16200000">
            <a:off x="-503917" y="1864972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70C0"/>
                </a:solidFill>
              </a:rPr>
              <a:t>z</a:t>
            </a:r>
            <a:r>
              <a:rPr lang="cs-CZ" sz="1200" dirty="0" smtClean="0">
                <a:solidFill>
                  <a:srgbClr val="0070C0"/>
                </a:solidFill>
              </a:rPr>
              <a:t>ačištěná a  omítnutá  stěna</a:t>
            </a:r>
          </a:p>
          <a:p>
            <a:endParaRPr lang="cs-CZ" sz="1200" dirty="0"/>
          </a:p>
        </p:txBody>
      </p:sp>
      <p:sp>
        <p:nvSpPr>
          <p:cNvPr id="54" name="TextovéPole 53"/>
          <p:cNvSpPr txBox="1"/>
          <p:nvPr/>
        </p:nvSpPr>
        <p:spPr>
          <a:xfrm rot="16200000">
            <a:off x="-189470" y="4363491"/>
            <a:ext cx="925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neomitnuto</a:t>
            </a:r>
            <a:endParaRPr lang="cs-CZ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6402546" y="2863969"/>
            <a:ext cx="1121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rgbClr val="00B050"/>
                </a:solidFill>
              </a:rPr>
              <a:t>(parozábrana?)</a:t>
            </a:r>
            <a:endParaRPr lang="cs-CZ" sz="1200" dirty="0">
              <a:solidFill>
                <a:srgbClr val="00B05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580112" y="4140109"/>
            <a:ext cx="781998" cy="811057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4670250" y="4444184"/>
            <a:ext cx="397808" cy="3928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/>
          </a:p>
        </p:txBody>
      </p:sp>
      <p:sp>
        <p:nvSpPr>
          <p:cNvPr id="3" name="TextovéPole 2"/>
          <p:cNvSpPr txBox="1"/>
          <p:nvPr/>
        </p:nvSpPr>
        <p:spPr>
          <a:xfrm rot="16200000">
            <a:off x="5551518" y="4471635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hlína</a:t>
            </a:r>
            <a:endParaRPr lang="cs-CZ" sz="1200" dirty="0"/>
          </a:p>
        </p:txBody>
      </p:sp>
      <p:sp>
        <p:nvSpPr>
          <p:cNvPr id="45" name="Obdélník 44"/>
          <p:cNvSpPr/>
          <p:nvPr/>
        </p:nvSpPr>
        <p:spPr>
          <a:xfrm>
            <a:off x="5580112" y="3379742"/>
            <a:ext cx="504056" cy="7695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 rot="16200000">
            <a:off x="5511963" y="3651196"/>
            <a:ext cx="672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kameny</a:t>
            </a:r>
            <a:endParaRPr lang="cs-CZ" sz="1200" dirty="0"/>
          </a:p>
        </p:txBody>
      </p:sp>
      <p:sp>
        <p:nvSpPr>
          <p:cNvPr id="49" name="Obdélník 48"/>
          <p:cNvSpPr/>
          <p:nvPr/>
        </p:nvSpPr>
        <p:spPr>
          <a:xfrm>
            <a:off x="5580112" y="211983"/>
            <a:ext cx="293549" cy="314501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 rot="16200000">
            <a:off x="5513432" y="2003253"/>
            <a:ext cx="570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Stěna </a:t>
            </a:r>
            <a:endParaRPr lang="cs-CZ" sz="1200" dirty="0"/>
          </a:p>
        </p:txBody>
      </p:sp>
      <p:sp>
        <p:nvSpPr>
          <p:cNvPr id="51" name="TextovéPole 50"/>
          <p:cNvSpPr txBox="1"/>
          <p:nvPr/>
        </p:nvSpPr>
        <p:spPr>
          <a:xfrm rot="16200000">
            <a:off x="5048543" y="4010771"/>
            <a:ext cx="743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zpevnění</a:t>
            </a:r>
            <a:endParaRPr lang="cs-CZ" sz="1200" dirty="0"/>
          </a:p>
        </p:txBody>
      </p:sp>
      <p:sp>
        <p:nvSpPr>
          <p:cNvPr id="52" name="Obdélník 51"/>
          <p:cNvSpPr/>
          <p:nvPr/>
        </p:nvSpPr>
        <p:spPr>
          <a:xfrm>
            <a:off x="5174353" y="3872415"/>
            <a:ext cx="45719" cy="276856"/>
          </a:xfrm>
          <a:prstGeom prst="rect">
            <a:avLst/>
          </a:prstGeom>
          <a:pattFill prst="lgConfetti">
            <a:fgClr>
              <a:srgbClr val="FFC000"/>
            </a:fgClr>
            <a:bgClr>
              <a:schemeClr val="bg1"/>
            </a:bgClr>
          </a:patt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/>
          </a:p>
        </p:txBody>
      </p:sp>
      <p:sp>
        <p:nvSpPr>
          <p:cNvPr id="8" name="TextovéPole 7"/>
          <p:cNvSpPr txBox="1"/>
          <p:nvPr/>
        </p:nvSpPr>
        <p:spPr>
          <a:xfrm>
            <a:off x="1763688" y="620688"/>
            <a:ext cx="2710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Varianta 1b </a:t>
            </a:r>
            <a:r>
              <a:rPr lang="cs-CZ" sz="1200" dirty="0" smtClean="0"/>
              <a:t>(jedno </a:t>
            </a:r>
            <a:r>
              <a:rPr lang="cs-CZ" sz="1200" b="1" dirty="0" smtClean="0"/>
              <a:t>vyšší zpevnění</a:t>
            </a:r>
            <a:r>
              <a:rPr lang="cs-CZ" sz="1200" dirty="0" smtClean="0"/>
              <a:t>)</a:t>
            </a:r>
            <a:endParaRPr lang="cs-CZ" dirty="0"/>
          </a:p>
        </p:txBody>
      </p:sp>
      <p:sp>
        <p:nvSpPr>
          <p:cNvPr id="55" name="Obdélník 54"/>
          <p:cNvSpPr/>
          <p:nvPr/>
        </p:nvSpPr>
        <p:spPr>
          <a:xfrm>
            <a:off x="5485989" y="2877990"/>
            <a:ext cx="72725" cy="551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8" name="Přímá spojnice 57"/>
          <p:cNvCxnSpPr/>
          <p:nvPr/>
        </p:nvCxnSpPr>
        <p:spPr>
          <a:xfrm flipV="1">
            <a:off x="5240015" y="3397068"/>
            <a:ext cx="214275" cy="19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V="1">
            <a:off x="5453388" y="2852936"/>
            <a:ext cx="0" cy="5607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ovéPole 71"/>
          <p:cNvSpPr txBox="1"/>
          <p:nvPr/>
        </p:nvSpPr>
        <p:spPr>
          <a:xfrm>
            <a:off x="2621260" y="3872272"/>
            <a:ext cx="1855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b</a:t>
            </a:r>
            <a:r>
              <a:rPr lang="cs-CZ" sz="1200" dirty="0" smtClean="0">
                <a:solidFill>
                  <a:schemeClr val="bg1"/>
                </a:solidFill>
              </a:rPr>
              <a:t>etonová deska (kari sítě?)</a:t>
            </a:r>
            <a:endParaRPr lang="cs-CZ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2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240014" y="3402401"/>
            <a:ext cx="318701" cy="1562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94" name="Skupina 93"/>
          <p:cNvGrpSpPr/>
          <p:nvPr/>
        </p:nvGrpSpPr>
        <p:grpSpPr>
          <a:xfrm>
            <a:off x="573791" y="405792"/>
            <a:ext cx="4984923" cy="5292924"/>
            <a:chOff x="971599" y="2924944"/>
            <a:chExt cx="4984923" cy="3933056"/>
          </a:xfrm>
        </p:grpSpPr>
        <p:cxnSp>
          <p:nvCxnSpPr>
            <p:cNvPr id="18" name="Přímá spojnice 17"/>
            <p:cNvCxnSpPr/>
            <p:nvPr/>
          </p:nvCxnSpPr>
          <p:spPr>
            <a:xfrm>
              <a:off x="971600" y="6254281"/>
              <a:ext cx="4450726" cy="0"/>
            </a:xfrm>
            <a:prstGeom prst="line">
              <a:avLst/>
            </a:prstGeom>
            <a:ln w="19050">
              <a:solidFill>
                <a:schemeClr val="bg2">
                  <a:lumMod val="1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1700064" y="6165304"/>
              <a:ext cx="3159968" cy="0"/>
            </a:xfrm>
            <a:prstGeom prst="line">
              <a:avLst/>
            </a:prstGeom>
            <a:ln w="19050">
              <a:solidFill>
                <a:schemeClr val="bg2">
                  <a:lumMod val="1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Skupina 92"/>
            <p:cNvGrpSpPr/>
            <p:nvPr/>
          </p:nvGrpSpPr>
          <p:grpSpPr>
            <a:xfrm>
              <a:off x="971599" y="2924944"/>
              <a:ext cx="4984923" cy="3933056"/>
              <a:chOff x="971599" y="2924944"/>
              <a:chExt cx="4984923" cy="3933056"/>
            </a:xfrm>
          </p:grpSpPr>
          <p:sp>
            <p:nvSpPr>
              <p:cNvPr id="10" name="Volný tvar 9"/>
              <p:cNvSpPr/>
              <p:nvPr/>
            </p:nvSpPr>
            <p:spPr>
              <a:xfrm>
                <a:off x="989726" y="5770510"/>
                <a:ext cx="4525124" cy="103094"/>
              </a:xfrm>
              <a:custGeom>
                <a:avLst/>
                <a:gdLst>
                  <a:gd name="connsiteX0" fmla="*/ 0 w 7166610"/>
                  <a:gd name="connsiteY0" fmla="*/ 34290 h 103094"/>
                  <a:gd name="connsiteX1" fmla="*/ 285750 w 7166610"/>
                  <a:gd name="connsiteY1" fmla="*/ 45720 h 103094"/>
                  <a:gd name="connsiteX2" fmla="*/ 331470 w 7166610"/>
                  <a:gd name="connsiteY2" fmla="*/ 57150 h 103094"/>
                  <a:gd name="connsiteX3" fmla="*/ 994410 w 7166610"/>
                  <a:gd name="connsiteY3" fmla="*/ 68580 h 103094"/>
                  <a:gd name="connsiteX4" fmla="*/ 1485900 w 7166610"/>
                  <a:gd name="connsiteY4" fmla="*/ 68580 h 103094"/>
                  <a:gd name="connsiteX5" fmla="*/ 1531620 w 7166610"/>
                  <a:gd name="connsiteY5" fmla="*/ 57150 h 103094"/>
                  <a:gd name="connsiteX6" fmla="*/ 1623060 w 7166610"/>
                  <a:gd name="connsiteY6" fmla="*/ 68580 h 103094"/>
                  <a:gd name="connsiteX7" fmla="*/ 1805940 w 7166610"/>
                  <a:gd name="connsiteY7" fmla="*/ 45720 h 103094"/>
                  <a:gd name="connsiteX8" fmla="*/ 2366010 w 7166610"/>
                  <a:gd name="connsiteY8" fmla="*/ 57150 h 103094"/>
                  <a:gd name="connsiteX9" fmla="*/ 2400300 w 7166610"/>
                  <a:gd name="connsiteY9" fmla="*/ 68580 h 103094"/>
                  <a:gd name="connsiteX10" fmla="*/ 2434590 w 7166610"/>
                  <a:gd name="connsiteY10" fmla="*/ 91440 h 103094"/>
                  <a:gd name="connsiteX11" fmla="*/ 2834640 w 7166610"/>
                  <a:gd name="connsiteY11" fmla="*/ 68580 h 103094"/>
                  <a:gd name="connsiteX12" fmla="*/ 3154680 w 7166610"/>
                  <a:gd name="connsiteY12" fmla="*/ 57150 h 103094"/>
                  <a:gd name="connsiteX13" fmla="*/ 3280410 w 7166610"/>
                  <a:gd name="connsiteY13" fmla="*/ 68580 h 103094"/>
                  <a:gd name="connsiteX14" fmla="*/ 3566160 w 7166610"/>
                  <a:gd name="connsiteY14" fmla="*/ 34290 h 103094"/>
                  <a:gd name="connsiteX15" fmla="*/ 3657600 w 7166610"/>
                  <a:gd name="connsiteY15" fmla="*/ 11430 h 103094"/>
                  <a:gd name="connsiteX16" fmla="*/ 3691890 w 7166610"/>
                  <a:gd name="connsiteY16" fmla="*/ 0 h 103094"/>
                  <a:gd name="connsiteX17" fmla="*/ 3737610 w 7166610"/>
                  <a:gd name="connsiteY17" fmla="*/ 11430 h 103094"/>
                  <a:gd name="connsiteX18" fmla="*/ 3771900 w 7166610"/>
                  <a:gd name="connsiteY18" fmla="*/ 22860 h 103094"/>
                  <a:gd name="connsiteX19" fmla="*/ 3851910 w 7166610"/>
                  <a:gd name="connsiteY19" fmla="*/ 34290 h 103094"/>
                  <a:gd name="connsiteX20" fmla="*/ 4583430 w 7166610"/>
                  <a:gd name="connsiteY20" fmla="*/ 34290 h 103094"/>
                  <a:gd name="connsiteX21" fmla="*/ 4754880 w 7166610"/>
                  <a:gd name="connsiteY21" fmla="*/ 45720 h 103094"/>
                  <a:gd name="connsiteX22" fmla="*/ 4903470 w 7166610"/>
                  <a:gd name="connsiteY22" fmla="*/ 68580 h 103094"/>
                  <a:gd name="connsiteX23" fmla="*/ 4960620 w 7166610"/>
                  <a:gd name="connsiteY23" fmla="*/ 80010 h 103094"/>
                  <a:gd name="connsiteX24" fmla="*/ 5269230 w 7166610"/>
                  <a:gd name="connsiteY24" fmla="*/ 80010 h 103094"/>
                  <a:gd name="connsiteX25" fmla="*/ 5566410 w 7166610"/>
                  <a:gd name="connsiteY25" fmla="*/ 68580 h 103094"/>
                  <a:gd name="connsiteX26" fmla="*/ 5943600 w 7166610"/>
                  <a:gd name="connsiteY26" fmla="*/ 57150 h 103094"/>
                  <a:gd name="connsiteX27" fmla="*/ 6012180 w 7166610"/>
                  <a:gd name="connsiteY27" fmla="*/ 45720 h 103094"/>
                  <a:gd name="connsiteX28" fmla="*/ 6046470 w 7166610"/>
                  <a:gd name="connsiteY28" fmla="*/ 34290 h 103094"/>
                  <a:gd name="connsiteX29" fmla="*/ 6149340 w 7166610"/>
                  <a:gd name="connsiteY29" fmla="*/ 45720 h 103094"/>
                  <a:gd name="connsiteX30" fmla="*/ 6389370 w 7166610"/>
                  <a:gd name="connsiteY30" fmla="*/ 57150 h 103094"/>
                  <a:gd name="connsiteX31" fmla="*/ 6515100 w 7166610"/>
                  <a:gd name="connsiteY31" fmla="*/ 68580 h 103094"/>
                  <a:gd name="connsiteX32" fmla="*/ 6663690 w 7166610"/>
                  <a:gd name="connsiteY32" fmla="*/ 80010 h 103094"/>
                  <a:gd name="connsiteX33" fmla="*/ 6869430 w 7166610"/>
                  <a:gd name="connsiteY33" fmla="*/ 102870 h 103094"/>
                  <a:gd name="connsiteX34" fmla="*/ 7098030 w 7166610"/>
                  <a:gd name="connsiteY34" fmla="*/ 91440 h 103094"/>
                  <a:gd name="connsiteX35" fmla="*/ 7166610 w 7166610"/>
                  <a:gd name="connsiteY35" fmla="*/ 91440 h 103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166610" h="103094">
                    <a:moveTo>
                      <a:pt x="0" y="34290"/>
                    </a:moveTo>
                    <a:cubicBezTo>
                      <a:pt x="95250" y="38100"/>
                      <a:pt x="190650" y="39161"/>
                      <a:pt x="285750" y="45720"/>
                    </a:cubicBezTo>
                    <a:cubicBezTo>
                      <a:pt x="301422" y="46801"/>
                      <a:pt x="315769" y="56644"/>
                      <a:pt x="331470" y="57150"/>
                    </a:cubicBezTo>
                    <a:cubicBezTo>
                      <a:pt x="552368" y="64276"/>
                      <a:pt x="773430" y="64770"/>
                      <a:pt x="994410" y="68580"/>
                    </a:cubicBezTo>
                    <a:cubicBezTo>
                      <a:pt x="1232580" y="83466"/>
                      <a:pt x="1196224" y="87269"/>
                      <a:pt x="1485900" y="68580"/>
                    </a:cubicBezTo>
                    <a:cubicBezTo>
                      <a:pt x="1501576" y="67569"/>
                      <a:pt x="1516380" y="60960"/>
                      <a:pt x="1531620" y="57150"/>
                    </a:cubicBezTo>
                    <a:cubicBezTo>
                      <a:pt x="1562100" y="60960"/>
                      <a:pt x="1592343" y="68580"/>
                      <a:pt x="1623060" y="68580"/>
                    </a:cubicBezTo>
                    <a:cubicBezTo>
                      <a:pt x="1724937" y="68580"/>
                      <a:pt x="1733153" y="63917"/>
                      <a:pt x="1805940" y="45720"/>
                    </a:cubicBezTo>
                    <a:lnTo>
                      <a:pt x="2366010" y="57150"/>
                    </a:lnTo>
                    <a:cubicBezTo>
                      <a:pt x="2378049" y="57613"/>
                      <a:pt x="2389524" y="63192"/>
                      <a:pt x="2400300" y="68580"/>
                    </a:cubicBezTo>
                    <a:cubicBezTo>
                      <a:pt x="2412587" y="74723"/>
                      <a:pt x="2423160" y="83820"/>
                      <a:pt x="2434590" y="91440"/>
                    </a:cubicBezTo>
                    <a:cubicBezTo>
                      <a:pt x="2610646" y="79703"/>
                      <a:pt x="2644103" y="76519"/>
                      <a:pt x="2834640" y="68580"/>
                    </a:cubicBezTo>
                    <a:lnTo>
                      <a:pt x="3154680" y="57150"/>
                    </a:lnTo>
                    <a:cubicBezTo>
                      <a:pt x="3196590" y="60960"/>
                      <a:pt x="3238349" y="69937"/>
                      <a:pt x="3280410" y="68580"/>
                    </a:cubicBezTo>
                    <a:cubicBezTo>
                      <a:pt x="3362935" y="65918"/>
                      <a:pt x="3475878" y="55124"/>
                      <a:pt x="3566160" y="34290"/>
                    </a:cubicBezTo>
                    <a:cubicBezTo>
                      <a:pt x="3596773" y="27225"/>
                      <a:pt x="3627794" y="21365"/>
                      <a:pt x="3657600" y="11430"/>
                    </a:cubicBezTo>
                    <a:lnTo>
                      <a:pt x="3691890" y="0"/>
                    </a:lnTo>
                    <a:cubicBezTo>
                      <a:pt x="3707130" y="3810"/>
                      <a:pt x="3722505" y="7114"/>
                      <a:pt x="3737610" y="11430"/>
                    </a:cubicBezTo>
                    <a:cubicBezTo>
                      <a:pt x="3749195" y="14740"/>
                      <a:pt x="3760086" y="20497"/>
                      <a:pt x="3771900" y="22860"/>
                    </a:cubicBezTo>
                    <a:cubicBezTo>
                      <a:pt x="3798318" y="28144"/>
                      <a:pt x="3825240" y="30480"/>
                      <a:pt x="3851910" y="34290"/>
                    </a:cubicBezTo>
                    <a:cubicBezTo>
                      <a:pt x="4108521" y="119827"/>
                      <a:pt x="3839271" y="34290"/>
                      <a:pt x="4583430" y="34290"/>
                    </a:cubicBezTo>
                    <a:cubicBezTo>
                      <a:pt x="4640707" y="34290"/>
                      <a:pt x="4697730" y="41910"/>
                      <a:pt x="4754880" y="45720"/>
                    </a:cubicBezTo>
                    <a:cubicBezTo>
                      <a:pt x="4832118" y="71466"/>
                      <a:pt x="4756133" y="48935"/>
                      <a:pt x="4903470" y="68580"/>
                    </a:cubicBezTo>
                    <a:cubicBezTo>
                      <a:pt x="4922727" y="71148"/>
                      <a:pt x="4941570" y="76200"/>
                      <a:pt x="4960620" y="80010"/>
                    </a:cubicBezTo>
                    <a:cubicBezTo>
                      <a:pt x="5579348" y="41339"/>
                      <a:pt x="4811315" y="80010"/>
                      <a:pt x="5269230" y="80010"/>
                    </a:cubicBezTo>
                    <a:cubicBezTo>
                      <a:pt x="5368363" y="80010"/>
                      <a:pt x="5467334" y="71939"/>
                      <a:pt x="5566410" y="68580"/>
                    </a:cubicBezTo>
                    <a:lnTo>
                      <a:pt x="5943600" y="57150"/>
                    </a:lnTo>
                    <a:cubicBezTo>
                      <a:pt x="5966460" y="53340"/>
                      <a:pt x="5989557" y="50747"/>
                      <a:pt x="6012180" y="45720"/>
                    </a:cubicBezTo>
                    <a:cubicBezTo>
                      <a:pt x="6023941" y="43106"/>
                      <a:pt x="6034422" y="34290"/>
                      <a:pt x="6046470" y="34290"/>
                    </a:cubicBezTo>
                    <a:cubicBezTo>
                      <a:pt x="6080971" y="34290"/>
                      <a:pt x="6114915" y="43425"/>
                      <a:pt x="6149340" y="45720"/>
                    </a:cubicBezTo>
                    <a:cubicBezTo>
                      <a:pt x="6229263" y="51048"/>
                      <a:pt x="6309425" y="52153"/>
                      <a:pt x="6389370" y="57150"/>
                    </a:cubicBezTo>
                    <a:cubicBezTo>
                      <a:pt x="6431371" y="59775"/>
                      <a:pt x="6473163" y="65085"/>
                      <a:pt x="6515100" y="68580"/>
                    </a:cubicBezTo>
                    <a:lnTo>
                      <a:pt x="6663690" y="80010"/>
                    </a:lnTo>
                    <a:cubicBezTo>
                      <a:pt x="6744599" y="106980"/>
                      <a:pt x="6722653" y="102870"/>
                      <a:pt x="6869430" y="102870"/>
                    </a:cubicBezTo>
                    <a:cubicBezTo>
                      <a:pt x="6945725" y="102870"/>
                      <a:pt x="7021791" y="94372"/>
                      <a:pt x="7098030" y="91440"/>
                    </a:cubicBezTo>
                    <a:cubicBezTo>
                      <a:pt x="7120873" y="90561"/>
                      <a:pt x="7143750" y="91440"/>
                      <a:pt x="7166610" y="9144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 dirty="0"/>
              </a:p>
            </p:txBody>
          </p:sp>
          <p:cxnSp>
            <p:nvCxnSpPr>
              <p:cNvPr id="40" name="Přímá spojnice 39"/>
              <p:cNvCxnSpPr/>
              <p:nvPr/>
            </p:nvCxnSpPr>
            <p:spPr>
              <a:xfrm>
                <a:off x="1166358" y="5064409"/>
                <a:ext cx="4234702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Skupina 91"/>
              <p:cNvGrpSpPr/>
              <p:nvPr/>
            </p:nvGrpSpPr>
            <p:grpSpPr>
              <a:xfrm>
                <a:off x="971599" y="2924944"/>
                <a:ext cx="4984923" cy="3933056"/>
                <a:chOff x="971599" y="2924944"/>
                <a:chExt cx="4984923" cy="3933056"/>
              </a:xfrm>
            </p:grpSpPr>
            <p:sp>
              <p:nvSpPr>
                <p:cNvPr id="35" name="Obdélník 34"/>
                <p:cNvSpPr/>
                <p:nvPr/>
              </p:nvSpPr>
              <p:spPr>
                <a:xfrm>
                  <a:off x="1133914" y="5134821"/>
                  <a:ext cx="4297543" cy="288032"/>
                </a:xfrm>
                <a:prstGeom prst="rect">
                  <a:avLst/>
                </a:prstGeom>
                <a:pattFill prst="smConfetti">
                  <a:fgClr>
                    <a:srgbClr val="FF6600"/>
                  </a:fgClr>
                  <a:bgClr>
                    <a:schemeClr val="bg1"/>
                  </a:bgClr>
                </a:patt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200" dirty="0"/>
                </a:p>
              </p:txBody>
            </p:sp>
            <p:grpSp>
              <p:nvGrpSpPr>
                <p:cNvPr id="91" name="Skupina 90"/>
                <p:cNvGrpSpPr/>
                <p:nvPr/>
              </p:nvGrpSpPr>
              <p:grpSpPr>
                <a:xfrm>
                  <a:off x="971599" y="2924944"/>
                  <a:ext cx="4984923" cy="3933056"/>
                  <a:chOff x="971599" y="2924944"/>
                  <a:chExt cx="4984923" cy="3933056"/>
                </a:xfrm>
              </p:grpSpPr>
              <p:cxnSp>
                <p:nvCxnSpPr>
                  <p:cNvPr id="5" name="Přímá spojnice 4"/>
                  <p:cNvCxnSpPr/>
                  <p:nvPr/>
                </p:nvCxnSpPr>
                <p:spPr>
                  <a:xfrm>
                    <a:off x="982980" y="2924944"/>
                    <a:ext cx="0" cy="3933056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Přímá spojnice 6"/>
                  <p:cNvCxnSpPr/>
                  <p:nvPr/>
                </p:nvCxnSpPr>
                <p:spPr>
                  <a:xfrm>
                    <a:off x="971600" y="6309320"/>
                    <a:ext cx="4608512" cy="0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Ovál 12"/>
                  <p:cNvSpPr/>
                  <p:nvPr/>
                </p:nvSpPr>
                <p:spPr>
                  <a:xfrm>
                    <a:off x="1043608" y="5925785"/>
                    <a:ext cx="397808" cy="291923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 dirty="0"/>
                  </a:p>
                </p:txBody>
              </p:sp>
              <p:cxnSp>
                <p:nvCxnSpPr>
                  <p:cNvPr id="16" name="Přímá spojnice 15"/>
                  <p:cNvCxnSpPr/>
                  <p:nvPr/>
                </p:nvCxnSpPr>
                <p:spPr>
                  <a:xfrm>
                    <a:off x="1144560" y="5873604"/>
                    <a:ext cx="4297543" cy="44334"/>
                  </a:xfrm>
                  <a:prstGeom prst="line">
                    <a:avLst/>
                  </a:prstGeom>
                  <a:ln w="19050">
                    <a:solidFill>
                      <a:schemeClr val="bg2">
                        <a:lumMod val="10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Přímá spojnice 16"/>
                  <p:cNvCxnSpPr/>
                  <p:nvPr/>
                </p:nvCxnSpPr>
                <p:spPr>
                  <a:xfrm>
                    <a:off x="1691680" y="5996252"/>
                    <a:ext cx="3168352" cy="0"/>
                  </a:xfrm>
                  <a:prstGeom prst="line">
                    <a:avLst/>
                  </a:prstGeom>
                  <a:ln w="19050">
                    <a:solidFill>
                      <a:schemeClr val="bg2">
                        <a:lumMod val="10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" name="Obdélník 27"/>
                  <p:cNvSpPr/>
                  <p:nvPr/>
                </p:nvSpPr>
                <p:spPr>
                  <a:xfrm flipH="1">
                    <a:off x="971599" y="4708474"/>
                    <a:ext cx="94867" cy="955627"/>
                  </a:xfrm>
                  <a:prstGeom prst="rect">
                    <a:avLst/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 dirty="0"/>
                  </a:p>
                </p:txBody>
              </p:sp>
              <p:sp>
                <p:nvSpPr>
                  <p:cNvPr id="30" name="Obdélník 29"/>
                  <p:cNvSpPr/>
                  <p:nvPr/>
                </p:nvSpPr>
                <p:spPr>
                  <a:xfrm>
                    <a:off x="1043608" y="5473128"/>
                    <a:ext cx="45719" cy="205726"/>
                  </a:xfrm>
                  <a:prstGeom prst="rect">
                    <a:avLst/>
                  </a:prstGeom>
                  <a:pattFill prst="lgConfetti">
                    <a:fgClr>
                      <a:srgbClr val="FFC000"/>
                    </a:fgClr>
                    <a:bgClr>
                      <a:schemeClr val="bg1"/>
                    </a:bgClr>
                  </a:pattFill>
                  <a:ln>
                    <a:solidFill>
                      <a:srgbClr val="FF66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 dirty="0"/>
                  </a:p>
                </p:txBody>
              </p:sp>
              <p:sp>
                <p:nvSpPr>
                  <p:cNvPr id="32" name="Obdélník 31"/>
                  <p:cNvSpPr/>
                  <p:nvPr/>
                </p:nvSpPr>
                <p:spPr>
                  <a:xfrm>
                    <a:off x="1115615" y="5508520"/>
                    <a:ext cx="4840907" cy="198122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 dirty="0"/>
                  </a:p>
                </p:txBody>
              </p:sp>
              <p:cxnSp>
                <p:nvCxnSpPr>
                  <p:cNvPr id="36" name="Přímá spojnice 35"/>
                  <p:cNvCxnSpPr/>
                  <p:nvPr/>
                </p:nvCxnSpPr>
                <p:spPr>
                  <a:xfrm flipH="1" flipV="1">
                    <a:off x="1097318" y="4832313"/>
                    <a:ext cx="36596" cy="62178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Obdélník 45"/>
                  <p:cNvSpPr/>
                  <p:nvPr/>
                </p:nvSpPr>
                <p:spPr>
                  <a:xfrm>
                    <a:off x="1204687" y="4934533"/>
                    <a:ext cx="4270706" cy="45719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 dirty="0"/>
                  </a:p>
                </p:txBody>
              </p:sp>
            </p:grpSp>
          </p:grpSp>
        </p:grpSp>
      </p:grpSp>
      <p:sp>
        <p:nvSpPr>
          <p:cNvPr id="77" name="TextovéPole 76"/>
          <p:cNvSpPr txBox="1"/>
          <p:nvPr/>
        </p:nvSpPr>
        <p:spPr>
          <a:xfrm>
            <a:off x="2159732" y="515719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</a:t>
            </a:r>
            <a:r>
              <a:rPr lang="cs-CZ" sz="1200" dirty="0" smtClean="0"/>
              <a:t>emina</a:t>
            </a:r>
          </a:p>
          <a:p>
            <a:endParaRPr lang="cs-CZ" sz="1200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6493477" y="4444184"/>
            <a:ext cx="1606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š</a:t>
            </a:r>
            <a:r>
              <a:rPr lang="cs-CZ" sz="1200" dirty="0" smtClean="0"/>
              <a:t>těrk, </a:t>
            </a:r>
            <a:r>
              <a:rPr lang="cs-CZ" sz="1200" dirty="0" smtClean="0">
                <a:solidFill>
                  <a:srgbClr val="FF0000"/>
                </a:solidFill>
              </a:rPr>
              <a:t>trubka – husí krk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6444208" y="4010772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 smtClean="0">
                <a:solidFill>
                  <a:srgbClr val="0070C0"/>
                </a:solidFill>
              </a:rPr>
              <a:t>geotextílie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2621260" y="3872272"/>
            <a:ext cx="1855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b</a:t>
            </a:r>
            <a:r>
              <a:rPr lang="cs-CZ" sz="1200" dirty="0" smtClean="0">
                <a:solidFill>
                  <a:schemeClr val="bg1"/>
                </a:solidFill>
              </a:rPr>
              <a:t>etonová deska (kari sítě?)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83" name="TextovéPole 82"/>
          <p:cNvSpPr txBox="1"/>
          <p:nvPr/>
        </p:nvSpPr>
        <p:spPr>
          <a:xfrm>
            <a:off x="6434118" y="3440033"/>
            <a:ext cx="2674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</a:t>
            </a:r>
            <a:r>
              <a:rPr lang="cs-CZ" sz="1200" dirty="0" smtClean="0"/>
              <a:t>rotiradonová hydroizolace - vodorovně</a:t>
            </a:r>
            <a:endParaRPr lang="cs-CZ" sz="1200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2294633" y="2667484"/>
            <a:ext cx="2466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FF0000"/>
                </a:solidFill>
              </a:rPr>
              <a:t>d</a:t>
            </a:r>
            <a:r>
              <a:rPr lang="cs-CZ" sz="1200" dirty="0" smtClean="0">
                <a:solidFill>
                  <a:srgbClr val="FF0000"/>
                </a:solidFill>
              </a:rPr>
              <a:t>řevěná</a:t>
            </a:r>
            <a:r>
              <a:rPr lang="cs-CZ" sz="1100" dirty="0" smtClean="0">
                <a:solidFill>
                  <a:srgbClr val="FF0000"/>
                </a:solidFill>
              </a:rPr>
              <a:t>/plovoucí podlaha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87" name="TextovéPole 86"/>
          <p:cNvSpPr txBox="1"/>
          <p:nvPr/>
        </p:nvSpPr>
        <p:spPr>
          <a:xfrm rot="16200000">
            <a:off x="131049" y="1482149"/>
            <a:ext cx="1450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</a:t>
            </a:r>
            <a:r>
              <a:rPr lang="cs-CZ" sz="1200" dirty="0" smtClean="0"/>
              <a:t>roti radonová </a:t>
            </a:r>
          </a:p>
          <a:p>
            <a:r>
              <a:rPr lang="cs-CZ" sz="1200" dirty="0"/>
              <a:t>h</a:t>
            </a:r>
            <a:r>
              <a:rPr lang="cs-CZ" sz="1200" dirty="0" smtClean="0"/>
              <a:t>ydroizolace – svisle</a:t>
            </a:r>
          </a:p>
          <a:p>
            <a:endParaRPr lang="cs-CZ" sz="1200" dirty="0"/>
          </a:p>
        </p:txBody>
      </p:sp>
      <p:sp>
        <p:nvSpPr>
          <p:cNvPr id="88" name="TextovéPole 87"/>
          <p:cNvSpPr txBox="1"/>
          <p:nvPr/>
        </p:nvSpPr>
        <p:spPr>
          <a:xfrm rot="16200000" flipH="1">
            <a:off x="-202503" y="1297629"/>
            <a:ext cx="9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stěna</a:t>
            </a:r>
          </a:p>
          <a:p>
            <a:endParaRPr lang="cs-CZ" sz="1200" dirty="0"/>
          </a:p>
        </p:txBody>
      </p:sp>
      <p:sp>
        <p:nvSpPr>
          <p:cNvPr id="89" name="TextovéPole 88"/>
          <p:cNvSpPr txBox="1"/>
          <p:nvPr/>
        </p:nvSpPr>
        <p:spPr>
          <a:xfrm rot="16200000">
            <a:off x="48574" y="3660774"/>
            <a:ext cx="793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rgbClr val="FFC000"/>
                </a:solidFill>
              </a:rPr>
              <a:t>Dilatace </a:t>
            </a:r>
            <a:r>
              <a:rPr lang="cs-CZ" sz="1200" dirty="0" smtClean="0"/>
              <a:t>?</a:t>
            </a:r>
            <a:endParaRPr lang="cs-CZ" sz="1200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3019887" y="3453257"/>
            <a:ext cx="1118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t</a:t>
            </a:r>
            <a:r>
              <a:rPr lang="cs-CZ" sz="1200" dirty="0" smtClean="0"/>
              <a:t>epelná izolace</a:t>
            </a:r>
            <a:endParaRPr lang="cs-CZ" sz="1200" dirty="0"/>
          </a:p>
        </p:txBody>
      </p:sp>
      <p:sp>
        <p:nvSpPr>
          <p:cNvPr id="42" name="TextovéPole 41"/>
          <p:cNvSpPr txBox="1"/>
          <p:nvPr/>
        </p:nvSpPr>
        <p:spPr>
          <a:xfrm rot="16200000">
            <a:off x="-503917" y="1864972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70C0"/>
                </a:solidFill>
              </a:rPr>
              <a:t>z</a:t>
            </a:r>
            <a:r>
              <a:rPr lang="cs-CZ" sz="1200" dirty="0" smtClean="0">
                <a:solidFill>
                  <a:srgbClr val="0070C0"/>
                </a:solidFill>
              </a:rPr>
              <a:t>ačištěná a  omítnutá  stěna</a:t>
            </a:r>
          </a:p>
          <a:p>
            <a:endParaRPr lang="cs-CZ" sz="1200" dirty="0"/>
          </a:p>
        </p:txBody>
      </p:sp>
      <p:sp>
        <p:nvSpPr>
          <p:cNvPr id="54" name="TextovéPole 53"/>
          <p:cNvSpPr txBox="1"/>
          <p:nvPr/>
        </p:nvSpPr>
        <p:spPr>
          <a:xfrm rot="16200000">
            <a:off x="-189470" y="4363491"/>
            <a:ext cx="925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neomitnuto</a:t>
            </a:r>
            <a:endParaRPr lang="cs-CZ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6402546" y="2863969"/>
            <a:ext cx="1121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rgbClr val="00B050"/>
                </a:solidFill>
              </a:rPr>
              <a:t>(parozábrana?)</a:t>
            </a:r>
            <a:endParaRPr lang="cs-CZ" sz="1200" dirty="0">
              <a:solidFill>
                <a:srgbClr val="00B05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580112" y="4140109"/>
            <a:ext cx="781998" cy="811057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4670250" y="4444184"/>
            <a:ext cx="397808" cy="3928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/>
          </a:p>
        </p:txBody>
      </p:sp>
      <p:sp>
        <p:nvSpPr>
          <p:cNvPr id="3" name="TextovéPole 2"/>
          <p:cNvSpPr txBox="1"/>
          <p:nvPr/>
        </p:nvSpPr>
        <p:spPr>
          <a:xfrm rot="16200000">
            <a:off x="5551518" y="4471635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hlína</a:t>
            </a:r>
            <a:endParaRPr lang="cs-CZ" sz="1200" dirty="0"/>
          </a:p>
        </p:txBody>
      </p:sp>
      <p:sp>
        <p:nvSpPr>
          <p:cNvPr id="45" name="Obdélník 44"/>
          <p:cNvSpPr/>
          <p:nvPr/>
        </p:nvSpPr>
        <p:spPr>
          <a:xfrm>
            <a:off x="5580112" y="3379742"/>
            <a:ext cx="504056" cy="7695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 rot="16200000">
            <a:off x="5511963" y="3651196"/>
            <a:ext cx="672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kameny</a:t>
            </a:r>
            <a:endParaRPr lang="cs-CZ" sz="1200" dirty="0"/>
          </a:p>
        </p:txBody>
      </p:sp>
      <p:sp>
        <p:nvSpPr>
          <p:cNvPr id="49" name="Obdélník 48"/>
          <p:cNvSpPr/>
          <p:nvPr/>
        </p:nvSpPr>
        <p:spPr>
          <a:xfrm>
            <a:off x="5580112" y="211983"/>
            <a:ext cx="293549" cy="314501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 rot="16200000">
            <a:off x="5513432" y="2003253"/>
            <a:ext cx="570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Stěna </a:t>
            </a:r>
            <a:endParaRPr lang="cs-CZ" sz="1200" dirty="0"/>
          </a:p>
        </p:txBody>
      </p:sp>
      <p:sp>
        <p:nvSpPr>
          <p:cNvPr id="51" name="TextovéPole 50"/>
          <p:cNvSpPr txBox="1"/>
          <p:nvPr/>
        </p:nvSpPr>
        <p:spPr>
          <a:xfrm rot="16200000">
            <a:off x="5030909" y="4341355"/>
            <a:ext cx="778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zpevnění </a:t>
            </a:r>
            <a:endParaRPr lang="cs-CZ" sz="1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63688" y="620688"/>
            <a:ext cx="3092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Varianta 2a </a:t>
            </a:r>
            <a:r>
              <a:rPr lang="cs-CZ" sz="1200" dirty="0" smtClean="0"/>
              <a:t>(2 x zpevnění, </a:t>
            </a:r>
            <a:r>
              <a:rPr lang="cs-CZ" sz="1200" b="1" dirty="0" smtClean="0"/>
              <a:t>izolace uvnitř</a:t>
            </a:r>
            <a:r>
              <a:rPr lang="cs-CZ" sz="1200" dirty="0" smtClean="0"/>
              <a:t>)</a:t>
            </a:r>
            <a:endParaRPr lang="cs-CZ" sz="1200" dirty="0"/>
          </a:p>
        </p:txBody>
      </p:sp>
      <p:sp>
        <p:nvSpPr>
          <p:cNvPr id="48" name="Obdélník 47"/>
          <p:cNvSpPr/>
          <p:nvPr/>
        </p:nvSpPr>
        <p:spPr>
          <a:xfrm>
            <a:off x="5485989" y="2877990"/>
            <a:ext cx="72725" cy="551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Přímá spojnice 52"/>
          <p:cNvCxnSpPr/>
          <p:nvPr/>
        </p:nvCxnSpPr>
        <p:spPr>
          <a:xfrm>
            <a:off x="705709" y="3835023"/>
            <a:ext cx="4505600" cy="372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5220072" y="3379743"/>
            <a:ext cx="0" cy="492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5211309" y="3383535"/>
            <a:ext cx="29679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>
            <a:endCxn id="48" idx="0"/>
          </p:cNvCxnSpPr>
          <p:nvPr/>
        </p:nvCxnSpPr>
        <p:spPr>
          <a:xfrm flipV="1">
            <a:off x="5473785" y="2877990"/>
            <a:ext cx="48567" cy="4790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 rot="16200000">
            <a:off x="4969266" y="3319767"/>
            <a:ext cx="778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zpevnění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6722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240014" y="4149272"/>
            <a:ext cx="318701" cy="815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4" name="Skupina 93"/>
          <p:cNvGrpSpPr/>
          <p:nvPr/>
        </p:nvGrpSpPr>
        <p:grpSpPr>
          <a:xfrm>
            <a:off x="573791" y="405792"/>
            <a:ext cx="5042684" cy="5292924"/>
            <a:chOff x="971599" y="2924944"/>
            <a:chExt cx="5042684" cy="3933056"/>
          </a:xfrm>
        </p:grpSpPr>
        <p:cxnSp>
          <p:nvCxnSpPr>
            <p:cNvPr id="18" name="Přímá spojnice 17"/>
            <p:cNvCxnSpPr/>
            <p:nvPr/>
          </p:nvCxnSpPr>
          <p:spPr>
            <a:xfrm>
              <a:off x="971600" y="6254281"/>
              <a:ext cx="4450726" cy="0"/>
            </a:xfrm>
            <a:prstGeom prst="line">
              <a:avLst/>
            </a:prstGeom>
            <a:ln w="19050">
              <a:solidFill>
                <a:schemeClr val="bg2">
                  <a:lumMod val="1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1700064" y="6165304"/>
              <a:ext cx="3159968" cy="0"/>
            </a:xfrm>
            <a:prstGeom prst="line">
              <a:avLst/>
            </a:prstGeom>
            <a:ln w="19050">
              <a:solidFill>
                <a:schemeClr val="bg2">
                  <a:lumMod val="1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Skupina 92"/>
            <p:cNvGrpSpPr/>
            <p:nvPr/>
          </p:nvGrpSpPr>
          <p:grpSpPr>
            <a:xfrm>
              <a:off x="971599" y="2924944"/>
              <a:ext cx="5042684" cy="3933056"/>
              <a:chOff x="971599" y="2924944"/>
              <a:chExt cx="5042684" cy="3933056"/>
            </a:xfrm>
          </p:grpSpPr>
          <p:sp>
            <p:nvSpPr>
              <p:cNvPr id="10" name="Volný tvar 9"/>
              <p:cNvSpPr/>
              <p:nvPr/>
            </p:nvSpPr>
            <p:spPr>
              <a:xfrm>
                <a:off x="989726" y="5770510"/>
                <a:ext cx="4525124" cy="103094"/>
              </a:xfrm>
              <a:custGeom>
                <a:avLst/>
                <a:gdLst>
                  <a:gd name="connsiteX0" fmla="*/ 0 w 7166610"/>
                  <a:gd name="connsiteY0" fmla="*/ 34290 h 103094"/>
                  <a:gd name="connsiteX1" fmla="*/ 285750 w 7166610"/>
                  <a:gd name="connsiteY1" fmla="*/ 45720 h 103094"/>
                  <a:gd name="connsiteX2" fmla="*/ 331470 w 7166610"/>
                  <a:gd name="connsiteY2" fmla="*/ 57150 h 103094"/>
                  <a:gd name="connsiteX3" fmla="*/ 994410 w 7166610"/>
                  <a:gd name="connsiteY3" fmla="*/ 68580 h 103094"/>
                  <a:gd name="connsiteX4" fmla="*/ 1485900 w 7166610"/>
                  <a:gd name="connsiteY4" fmla="*/ 68580 h 103094"/>
                  <a:gd name="connsiteX5" fmla="*/ 1531620 w 7166610"/>
                  <a:gd name="connsiteY5" fmla="*/ 57150 h 103094"/>
                  <a:gd name="connsiteX6" fmla="*/ 1623060 w 7166610"/>
                  <a:gd name="connsiteY6" fmla="*/ 68580 h 103094"/>
                  <a:gd name="connsiteX7" fmla="*/ 1805940 w 7166610"/>
                  <a:gd name="connsiteY7" fmla="*/ 45720 h 103094"/>
                  <a:gd name="connsiteX8" fmla="*/ 2366010 w 7166610"/>
                  <a:gd name="connsiteY8" fmla="*/ 57150 h 103094"/>
                  <a:gd name="connsiteX9" fmla="*/ 2400300 w 7166610"/>
                  <a:gd name="connsiteY9" fmla="*/ 68580 h 103094"/>
                  <a:gd name="connsiteX10" fmla="*/ 2434590 w 7166610"/>
                  <a:gd name="connsiteY10" fmla="*/ 91440 h 103094"/>
                  <a:gd name="connsiteX11" fmla="*/ 2834640 w 7166610"/>
                  <a:gd name="connsiteY11" fmla="*/ 68580 h 103094"/>
                  <a:gd name="connsiteX12" fmla="*/ 3154680 w 7166610"/>
                  <a:gd name="connsiteY12" fmla="*/ 57150 h 103094"/>
                  <a:gd name="connsiteX13" fmla="*/ 3280410 w 7166610"/>
                  <a:gd name="connsiteY13" fmla="*/ 68580 h 103094"/>
                  <a:gd name="connsiteX14" fmla="*/ 3566160 w 7166610"/>
                  <a:gd name="connsiteY14" fmla="*/ 34290 h 103094"/>
                  <a:gd name="connsiteX15" fmla="*/ 3657600 w 7166610"/>
                  <a:gd name="connsiteY15" fmla="*/ 11430 h 103094"/>
                  <a:gd name="connsiteX16" fmla="*/ 3691890 w 7166610"/>
                  <a:gd name="connsiteY16" fmla="*/ 0 h 103094"/>
                  <a:gd name="connsiteX17" fmla="*/ 3737610 w 7166610"/>
                  <a:gd name="connsiteY17" fmla="*/ 11430 h 103094"/>
                  <a:gd name="connsiteX18" fmla="*/ 3771900 w 7166610"/>
                  <a:gd name="connsiteY18" fmla="*/ 22860 h 103094"/>
                  <a:gd name="connsiteX19" fmla="*/ 3851910 w 7166610"/>
                  <a:gd name="connsiteY19" fmla="*/ 34290 h 103094"/>
                  <a:gd name="connsiteX20" fmla="*/ 4583430 w 7166610"/>
                  <a:gd name="connsiteY20" fmla="*/ 34290 h 103094"/>
                  <a:gd name="connsiteX21" fmla="*/ 4754880 w 7166610"/>
                  <a:gd name="connsiteY21" fmla="*/ 45720 h 103094"/>
                  <a:gd name="connsiteX22" fmla="*/ 4903470 w 7166610"/>
                  <a:gd name="connsiteY22" fmla="*/ 68580 h 103094"/>
                  <a:gd name="connsiteX23" fmla="*/ 4960620 w 7166610"/>
                  <a:gd name="connsiteY23" fmla="*/ 80010 h 103094"/>
                  <a:gd name="connsiteX24" fmla="*/ 5269230 w 7166610"/>
                  <a:gd name="connsiteY24" fmla="*/ 80010 h 103094"/>
                  <a:gd name="connsiteX25" fmla="*/ 5566410 w 7166610"/>
                  <a:gd name="connsiteY25" fmla="*/ 68580 h 103094"/>
                  <a:gd name="connsiteX26" fmla="*/ 5943600 w 7166610"/>
                  <a:gd name="connsiteY26" fmla="*/ 57150 h 103094"/>
                  <a:gd name="connsiteX27" fmla="*/ 6012180 w 7166610"/>
                  <a:gd name="connsiteY27" fmla="*/ 45720 h 103094"/>
                  <a:gd name="connsiteX28" fmla="*/ 6046470 w 7166610"/>
                  <a:gd name="connsiteY28" fmla="*/ 34290 h 103094"/>
                  <a:gd name="connsiteX29" fmla="*/ 6149340 w 7166610"/>
                  <a:gd name="connsiteY29" fmla="*/ 45720 h 103094"/>
                  <a:gd name="connsiteX30" fmla="*/ 6389370 w 7166610"/>
                  <a:gd name="connsiteY30" fmla="*/ 57150 h 103094"/>
                  <a:gd name="connsiteX31" fmla="*/ 6515100 w 7166610"/>
                  <a:gd name="connsiteY31" fmla="*/ 68580 h 103094"/>
                  <a:gd name="connsiteX32" fmla="*/ 6663690 w 7166610"/>
                  <a:gd name="connsiteY32" fmla="*/ 80010 h 103094"/>
                  <a:gd name="connsiteX33" fmla="*/ 6869430 w 7166610"/>
                  <a:gd name="connsiteY33" fmla="*/ 102870 h 103094"/>
                  <a:gd name="connsiteX34" fmla="*/ 7098030 w 7166610"/>
                  <a:gd name="connsiteY34" fmla="*/ 91440 h 103094"/>
                  <a:gd name="connsiteX35" fmla="*/ 7166610 w 7166610"/>
                  <a:gd name="connsiteY35" fmla="*/ 91440 h 103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166610" h="103094">
                    <a:moveTo>
                      <a:pt x="0" y="34290"/>
                    </a:moveTo>
                    <a:cubicBezTo>
                      <a:pt x="95250" y="38100"/>
                      <a:pt x="190650" y="39161"/>
                      <a:pt x="285750" y="45720"/>
                    </a:cubicBezTo>
                    <a:cubicBezTo>
                      <a:pt x="301422" y="46801"/>
                      <a:pt x="315769" y="56644"/>
                      <a:pt x="331470" y="57150"/>
                    </a:cubicBezTo>
                    <a:cubicBezTo>
                      <a:pt x="552368" y="64276"/>
                      <a:pt x="773430" y="64770"/>
                      <a:pt x="994410" y="68580"/>
                    </a:cubicBezTo>
                    <a:cubicBezTo>
                      <a:pt x="1232580" y="83466"/>
                      <a:pt x="1196224" y="87269"/>
                      <a:pt x="1485900" y="68580"/>
                    </a:cubicBezTo>
                    <a:cubicBezTo>
                      <a:pt x="1501576" y="67569"/>
                      <a:pt x="1516380" y="60960"/>
                      <a:pt x="1531620" y="57150"/>
                    </a:cubicBezTo>
                    <a:cubicBezTo>
                      <a:pt x="1562100" y="60960"/>
                      <a:pt x="1592343" y="68580"/>
                      <a:pt x="1623060" y="68580"/>
                    </a:cubicBezTo>
                    <a:cubicBezTo>
                      <a:pt x="1724937" y="68580"/>
                      <a:pt x="1733153" y="63917"/>
                      <a:pt x="1805940" y="45720"/>
                    </a:cubicBezTo>
                    <a:lnTo>
                      <a:pt x="2366010" y="57150"/>
                    </a:lnTo>
                    <a:cubicBezTo>
                      <a:pt x="2378049" y="57613"/>
                      <a:pt x="2389524" y="63192"/>
                      <a:pt x="2400300" y="68580"/>
                    </a:cubicBezTo>
                    <a:cubicBezTo>
                      <a:pt x="2412587" y="74723"/>
                      <a:pt x="2423160" y="83820"/>
                      <a:pt x="2434590" y="91440"/>
                    </a:cubicBezTo>
                    <a:cubicBezTo>
                      <a:pt x="2610646" y="79703"/>
                      <a:pt x="2644103" y="76519"/>
                      <a:pt x="2834640" y="68580"/>
                    </a:cubicBezTo>
                    <a:lnTo>
                      <a:pt x="3154680" y="57150"/>
                    </a:lnTo>
                    <a:cubicBezTo>
                      <a:pt x="3196590" y="60960"/>
                      <a:pt x="3238349" y="69937"/>
                      <a:pt x="3280410" y="68580"/>
                    </a:cubicBezTo>
                    <a:cubicBezTo>
                      <a:pt x="3362935" y="65918"/>
                      <a:pt x="3475878" y="55124"/>
                      <a:pt x="3566160" y="34290"/>
                    </a:cubicBezTo>
                    <a:cubicBezTo>
                      <a:pt x="3596773" y="27225"/>
                      <a:pt x="3627794" y="21365"/>
                      <a:pt x="3657600" y="11430"/>
                    </a:cubicBezTo>
                    <a:lnTo>
                      <a:pt x="3691890" y="0"/>
                    </a:lnTo>
                    <a:cubicBezTo>
                      <a:pt x="3707130" y="3810"/>
                      <a:pt x="3722505" y="7114"/>
                      <a:pt x="3737610" y="11430"/>
                    </a:cubicBezTo>
                    <a:cubicBezTo>
                      <a:pt x="3749195" y="14740"/>
                      <a:pt x="3760086" y="20497"/>
                      <a:pt x="3771900" y="22860"/>
                    </a:cubicBezTo>
                    <a:cubicBezTo>
                      <a:pt x="3798318" y="28144"/>
                      <a:pt x="3825240" y="30480"/>
                      <a:pt x="3851910" y="34290"/>
                    </a:cubicBezTo>
                    <a:cubicBezTo>
                      <a:pt x="4108521" y="119827"/>
                      <a:pt x="3839271" y="34290"/>
                      <a:pt x="4583430" y="34290"/>
                    </a:cubicBezTo>
                    <a:cubicBezTo>
                      <a:pt x="4640707" y="34290"/>
                      <a:pt x="4697730" y="41910"/>
                      <a:pt x="4754880" y="45720"/>
                    </a:cubicBezTo>
                    <a:cubicBezTo>
                      <a:pt x="4832118" y="71466"/>
                      <a:pt x="4756133" y="48935"/>
                      <a:pt x="4903470" y="68580"/>
                    </a:cubicBezTo>
                    <a:cubicBezTo>
                      <a:pt x="4922727" y="71148"/>
                      <a:pt x="4941570" y="76200"/>
                      <a:pt x="4960620" y="80010"/>
                    </a:cubicBezTo>
                    <a:cubicBezTo>
                      <a:pt x="5579348" y="41339"/>
                      <a:pt x="4811315" y="80010"/>
                      <a:pt x="5269230" y="80010"/>
                    </a:cubicBezTo>
                    <a:cubicBezTo>
                      <a:pt x="5368363" y="80010"/>
                      <a:pt x="5467334" y="71939"/>
                      <a:pt x="5566410" y="68580"/>
                    </a:cubicBezTo>
                    <a:lnTo>
                      <a:pt x="5943600" y="57150"/>
                    </a:lnTo>
                    <a:cubicBezTo>
                      <a:pt x="5966460" y="53340"/>
                      <a:pt x="5989557" y="50747"/>
                      <a:pt x="6012180" y="45720"/>
                    </a:cubicBezTo>
                    <a:cubicBezTo>
                      <a:pt x="6023941" y="43106"/>
                      <a:pt x="6034422" y="34290"/>
                      <a:pt x="6046470" y="34290"/>
                    </a:cubicBezTo>
                    <a:cubicBezTo>
                      <a:pt x="6080971" y="34290"/>
                      <a:pt x="6114915" y="43425"/>
                      <a:pt x="6149340" y="45720"/>
                    </a:cubicBezTo>
                    <a:cubicBezTo>
                      <a:pt x="6229263" y="51048"/>
                      <a:pt x="6309425" y="52153"/>
                      <a:pt x="6389370" y="57150"/>
                    </a:cubicBezTo>
                    <a:cubicBezTo>
                      <a:pt x="6431371" y="59775"/>
                      <a:pt x="6473163" y="65085"/>
                      <a:pt x="6515100" y="68580"/>
                    </a:cubicBezTo>
                    <a:lnTo>
                      <a:pt x="6663690" y="80010"/>
                    </a:lnTo>
                    <a:cubicBezTo>
                      <a:pt x="6744599" y="106980"/>
                      <a:pt x="6722653" y="102870"/>
                      <a:pt x="6869430" y="102870"/>
                    </a:cubicBezTo>
                    <a:cubicBezTo>
                      <a:pt x="6945725" y="102870"/>
                      <a:pt x="7021791" y="94372"/>
                      <a:pt x="7098030" y="91440"/>
                    </a:cubicBezTo>
                    <a:cubicBezTo>
                      <a:pt x="7120873" y="90561"/>
                      <a:pt x="7143750" y="91440"/>
                      <a:pt x="7166610" y="9144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cxnSp>
            <p:nvCxnSpPr>
              <p:cNvPr id="40" name="Přímá spojnice 39"/>
              <p:cNvCxnSpPr/>
              <p:nvPr/>
            </p:nvCxnSpPr>
            <p:spPr>
              <a:xfrm>
                <a:off x="1166358" y="5064409"/>
                <a:ext cx="4234702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Skupina 91"/>
              <p:cNvGrpSpPr/>
              <p:nvPr/>
            </p:nvGrpSpPr>
            <p:grpSpPr>
              <a:xfrm>
                <a:off x="971599" y="2924944"/>
                <a:ext cx="5042684" cy="3933056"/>
                <a:chOff x="971599" y="2924944"/>
                <a:chExt cx="5042684" cy="3933056"/>
              </a:xfrm>
            </p:grpSpPr>
            <p:sp>
              <p:nvSpPr>
                <p:cNvPr id="35" name="Obdélník 34"/>
                <p:cNvSpPr/>
                <p:nvPr/>
              </p:nvSpPr>
              <p:spPr>
                <a:xfrm>
                  <a:off x="1133914" y="5134821"/>
                  <a:ext cx="4297543" cy="288032"/>
                </a:xfrm>
                <a:prstGeom prst="rect">
                  <a:avLst/>
                </a:prstGeom>
                <a:pattFill prst="smConfetti">
                  <a:fgClr>
                    <a:srgbClr val="FF6600"/>
                  </a:fgClr>
                  <a:bgClr>
                    <a:schemeClr val="bg1"/>
                  </a:bgClr>
                </a:patt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200"/>
                </a:p>
              </p:txBody>
            </p:sp>
            <p:grpSp>
              <p:nvGrpSpPr>
                <p:cNvPr id="91" name="Skupina 90"/>
                <p:cNvGrpSpPr/>
                <p:nvPr/>
              </p:nvGrpSpPr>
              <p:grpSpPr>
                <a:xfrm>
                  <a:off x="971599" y="2924944"/>
                  <a:ext cx="5042684" cy="3933056"/>
                  <a:chOff x="971599" y="2924944"/>
                  <a:chExt cx="5042684" cy="3933056"/>
                </a:xfrm>
              </p:grpSpPr>
              <p:cxnSp>
                <p:nvCxnSpPr>
                  <p:cNvPr id="5" name="Přímá spojnice 4"/>
                  <p:cNvCxnSpPr/>
                  <p:nvPr/>
                </p:nvCxnSpPr>
                <p:spPr>
                  <a:xfrm>
                    <a:off x="982980" y="2924944"/>
                    <a:ext cx="0" cy="3933056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Přímá spojnice 6"/>
                  <p:cNvCxnSpPr/>
                  <p:nvPr/>
                </p:nvCxnSpPr>
                <p:spPr>
                  <a:xfrm>
                    <a:off x="971600" y="6309320"/>
                    <a:ext cx="4608512" cy="0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Ovál 12"/>
                  <p:cNvSpPr/>
                  <p:nvPr/>
                </p:nvSpPr>
                <p:spPr>
                  <a:xfrm>
                    <a:off x="1043608" y="5925785"/>
                    <a:ext cx="397808" cy="291923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  <p:cxnSp>
                <p:nvCxnSpPr>
                  <p:cNvPr id="16" name="Přímá spojnice 15"/>
                  <p:cNvCxnSpPr/>
                  <p:nvPr/>
                </p:nvCxnSpPr>
                <p:spPr>
                  <a:xfrm>
                    <a:off x="1144560" y="5873604"/>
                    <a:ext cx="4297543" cy="44334"/>
                  </a:xfrm>
                  <a:prstGeom prst="line">
                    <a:avLst/>
                  </a:prstGeom>
                  <a:ln w="19050">
                    <a:solidFill>
                      <a:schemeClr val="bg2">
                        <a:lumMod val="10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Přímá spojnice 16"/>
                  <p:cNvCxnSpPr/>
                  <p:nvPr/>
                </p:nvCxnSpPr>
                <p:spPr>
                  <a:xfrm>
                    <a:off x="1691680" y="5996252"/>
                    <a:ext cx="3168352" cy="0"/>
                  </a:xfrm>
                  <a:prstGeom prst="line">
                    <a:avLst/>
                  </a:prstGeom>
                  <a:ln w="19050">
                    <a:solidFill>
                      <a:schemeClr val="bg2">
                        <a:lumMod val="10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" name="Obdélník 27"/>
                  <p:cNvSpPr/>
                  <p:nvPr/>
                </p:nvSpPr>
                <p:spPr>
                  <a:xfrm flipH="1">
                    <a:off x="971599" y="4708474"/>
                    <a:ext cx="94867" cy="955627"/>
                  </a:xfrm>
                  <a:prstGeom prst="rect">
                    <a:avLst/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  <p:sp>
                <p:nvSpPr>
                  <p:cNvPr id="30" name="Obdélník 29"/>
                  <p:cNvSpPr/>
                  <p:nvPr/>
                </p:nvSpPr>
                <p:spPr>
                  <a:xfrm>
                    <a:off x="1043608" y="5473128"/>
                    <a:ext cx="45719" cy="205726"/>
                  </a:xfrm>
                  <a:prstGeom prst="rect">
                    <a:avLst/>
                  </a:prstGeom>
                  <a:pattFill prst="lgConfetti">
                    <a:fgClr>
                      <a:srgbClr val="FFC000"/>
                    </a:fgClr>
                    <a:bgClr>
                      <a:schemeClr val="bg1"/>
                    </a:bgClr>
                  </a:pattFill>
                  <a:ln>
                    <a:solidFill>
                      <a:srgbClr val="FF66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  <p:sp>
                <p:nvSpPr>
                  <p:cNvPr id="32" name="Obdélník 31"/>
                  <p:cNvSpPr/>
                  <p:nvPr/>
                </p:nvSpPr>
                <p:spPr>
                  <a:xfrm>
                    <a:off x="1115615" y="5508520"/>
                    <a:ext cx="4898668" cy="198122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  <p:cxnSp>
                <p:nvCxnSpPr>
                  <p:cNvPr id="36" name="Přímá spojnice 35"/>
                  <p:cNvCxnSpPr/>
                  <p:nvPr/>
                </p:nvCxnSpPr>
                <p:spPr>
                  <a:xfrm flipH="1" flipV="1">
                    <a:off x="1097318" y="4832313"/>
                    <a:ext cx="36596" cy="62178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Obdélník 45"/>
                  <p:cNvSpPr/>
                  <p:nvPr/>
                </p:nvSpPr>
                <p:spPr>
                  <a:xfrm>
                    <a:off x="1204687" y="4934533"/>
                    <a:ext cx="4270706" cy="45719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200"/>
                  </a:p>
                </p:txBody>
              </p:sp>
            </p:grpSp>
          </p:grpSp>
        </p:grpSp>
      </p:grpSp>
      <p:sp>
        <p:nvSpPr>
          <p:cNvPr id="77" name="TextovéPole 76"/>
          <p:cNvSpPr txBox="1"/>
          <p:nvPr/>
        </p:nvSpPr>
        <p:spPr>
          <a:xfrm>
            <a:off x="2159732" y="515719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</a:t>
            </a:r>
            <a:r>
              <a:rPr lang="cs-CZ" sz="1200" dirty="0" smtClean="0"/>
              <a:t>emina</a:t>
            </a:r>
          </a:p>
          <a:p>
            <a:endParaRPr lang="cs-CZ" sz="1200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6493477" y="4444184"/>
            <a:ext cx="1606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š</a:t>
            </a:r>
            <a:r>
              <a:rPr lang="cs-CZ" sz="1200" dirty="0" smtClean="0"/>
              <a:t>těrk, </a:t>
            </a:r>
            <a:r>
              <a:rPr lang="cs-CZ" sz="1200" dirty="0" smtClean="0">
                <a:solidFill>
                  <a:srgbClr val="FF0000"/>
                </a:solidFill>
              </a:rPr>
              <a:t>trubka – husí krk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6444208" y="4010772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 smtClean="0">
                <a:solidFill>
                  <a:srgbClr val="0070C0"/>
                </a:solidFill>
              </a:rPr>
              <a:t>geotextílie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6434118" y="3440033"/>
            <a:ext cx="2674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</a:t>
            </a:r>
            <a:r>
              <a:rPr lang="cs-CZ" sz="1200" dirty="0" smtClean="0"/>
              <a:t>rotiradonová hydroizolace - vodorovně</a:t>
            </a:r>
            <a:endParaRPr lang="cs-CZ" sz="1200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2294633" y="2667484"/>
            <a:ext cx="2466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FF0000"/>
                </a:solidFill>
              </a:rPr>
              <a:t>d</a:t>
            </a:r>
            <a:r>
              <a:rPr lang="cs-CZ" sz="1200" dirty="0" smtClean="0">
                <a:solidFill>
                  <a:srgbClr val="FF0000"/>
                </a:solidFill>
              </a:rPr>
              <a:t>řevěná</a:t>
            </a:r>
            <a:r>
              <a:rPr lang="cs-CZ" sz="1100" dirty="0" smtClean="0">
                <a:solidFill>
                  <a:srgbClr val="FF0000"/>
                </a:solidFill>
              </a:rPr>
              <a:t>/plovoucí podlaha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87" name="TextovéPole 86"/>
          <p:cNvSpPr txBox="1"/>
          <p:nvPr/>
        </p:nvSpPr>
        <p:spPr>
          <a:xfrm rot="16200000">
            <a:off x="131049" y="1482149"/>
            <a:ext cx="1450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</a:t>
            </a:r>
            <a:r>
              <a:rPr lang="cs-CZ" sz="1200" dirty="0" smtClean="0"/>
              <a:t>roti radonová </a:t>
            </a:r>
          </a:p>
          <a:p>
            <a:r>
              <a:rPr lang="cs-CZ" sz="1200" dirty="0"/>
              <a:t>h</a:t>
            </a:r>
            <a:r>
              <a:rPr lang="cs-CZ" sz="1200" dirty="0" smtClean="0"/>
              <a:t>ydroizolace – svisle</a:t>
            </a:r>
          </a:p>
          <a:p>
            <a:endParaRPr lang="cs-CZ" sz="1200" dirty="0"/>
          </a:p>
        </p:txBody>
      </p:sp>
      <p:sp>
        <p:nvSpPr>
          <p:cNvPr id="88" name="TextovéPole 87"/>
          <p:cNvSpPr txBox="1"/>
          <p:nvPr/>
        </p:nvSpPr>
        <p:spPr>
          <a:xfrm rot="16200000" flipH="1">
            <a:off x="-202503" y="1297629"/>
            <a:ext cx="9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stěna</a:t>
            </a:r>
          </a:p>
          <a:p>
            <a:endParaRPr lang="cs-CZ" sz="1200" dirty="0"/>
          </a:p>
        </p:txBody>
      </p:sp>
      <p:sp>
        <p:nvSpPr>
          <p:cNvPr id="89" name="TextovéPole 88"/>
          <p:cNvSpPr txBox="1"/>
          <p:nvPr/>
        </p:nvSpPr>
        <p:spPr>
          <a:xfrm rot="16200000">
            <a:off x="48574" y="3660774"/>
            <a:ext cx="793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rgbClr val="FFC000"/>
                </a:solidFill>
              </a:rPr>
              <a:t>Dilatace </a:t>
            </a:r>
            <a:r>
              <a:rPr lang="cs-CZ" sz="1200" dirty="0" smtClean="0"/>
              <a:t>?</a:t>
            </a:r>
            <a:endParaRPr lang="cs-CZ" sz="1200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3019887" y="3453257"/>
            <a:ext cx="1118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t</a:t>
            </a:r>
            <a:r>
              <a:rPr lang="cs-CZ" sz="1200" dirty="0" smtClean="0"/>
              <a:t>epelná izolace</a:t>
            </a:r>
            <a:endParaRPr lang="cs-CZ" sz="1200" dirty="0"/>
          </a:p>
        </p:txBody>
      </p:sp>
      <p:sp>
        <p:nvSpPr>
          <p:cNvPr id="42" name="TextovéPole 41"/>
          <p:cNvSpPr txBox="1"/>
          <p:nvPr/>
        </p:nvSpPr>
        <p:spPr>
          <a:xfrm rot="16200000">
            <a:off x="-503917" y="1864972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70C0"/>
                </a:solidFill>
              </a:rPr>
              <a:t>z</a:t>
            </a:r>
            <a:r>
              <a:rPr lang="cs-CZ" sz="1200" dirty="0" smtClean="0">
                <a:solidFill>
                  <a:srgbClr val="0070C0"/>
                </a:solidFill>
              </a:rPr>
              <a:t>ačištěná a  omítnutá  stěna</a:t>
            </a:r>
          </a:p>
          <a:p>
            <a:endParaRPr lang="cs-CZ" sz="1200" dirty="0"/>
          </a:p>
        </p:txBody>
      </p:sp>
      <p:sp>
        <p:nvSpPr>
          <p:cNvPr id="54" name="TextovéPole 53"/>
          <p:cNvSpPr txBox="1"/>
          <p:nvPr/>
        </p:nvSpPr>
        <p:spPr>
          <a:xfrm rot="16200000">
            <a:off x="-189470" y="4363491"/>
            <a:ext cx="925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neomitnuto</a:t>
            </a:r>
            <a:endParaRPr lang="cs-CZ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6402546" y="2863969"/>
            <a:ext cx="1121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rgbClr val="00B050"/>
                </a:solidFill>
              </a:rPr>
              <a:t>(parozábrana?)</a:t>
            </a:r>
            <a:endParaRPr lang="cs-CZ" sz="1200" dirty="0">
              <a:solidFill>
                <a:srgbClr val="00B05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580112" y="4140109"/>
            <a:ext cx="781998" cy="811057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4670250" y="4444184"/>
            <a:ext cx="397808" cy="3928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/>
          </a:p>
        </p:txBody>
      </p:sp>
      <p:sp>
        <p:nvSpPr>
          <p:cNvPr id="3" name="TextovéPole 2"/>
          <p:cNvSpPr txBox="1"/>
          <p:nvPr/>
        </p:nvSpPr>
        <p:spPr>
          <a:xfrm rot="16200000">
            <a:off x="5551518" y="4471635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hlína</a:t>
            </a:r>
            <a:endParaRPr lang="cs-CZ" sz="1200" dirty="0"/>
          </a:p>
        </p:txBody>
      </p:sp>
      <p:sp>
        <p:nvSpPr>
          <p:cNvPr id="45" name="Obdélník 44"/>
          <p:cNvSpPr/>
          <p:nvPr/>
        </p:nvSpPr>
        <p:spPr>
          <a:xfrm>
            <a:off x="5652120" y="3379742"/>
            <a:ext cx="504056" cy="7695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 rot="16200000">
            <a:off x="5511963" y="3651196"/>
            <a:ext cx="672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kameny</a:t>
            </a:r>
            <a:endParaRPr lang="cs-CZ" sz="1200" dirty="0"/>
          </a:p>
        </p:txBody>
      </p:sp>
      <p:sp>
        <p:nvSpPr>
          <p:cNvPr id="49" name="Obdélník 48"/>
          <p:cNvSpPr/>
          <p:nvPr/>
        </p:nvSpPr>
        <p:spPr>
          <a:xfrm>
            <a:off x="5652120" y="211983"/>
            <a:ext cx="293549" cy="314501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 rot="16200000">
            <a:off x="5513432" y="2003253"/>
            <a:ext cx="570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Stěna </a:t>
            </a:r>
            <a:endParaRPr lang="cs-CZ" sz="1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63688" y="620688"/>
            <a:ext cx="291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Varianta 2b </a:t>
            </a:r>
            <a:r>
              <a:rPr lang="cs-CZ" sz="1200" dirty="0" smtClean="0"/>
              <a:t>(2x zpevnění, </a:t>
            </a:r>
            <a:r>
              <a:rPr lang="cs-CZ" sz="1200" b="1" dirty="0" smtClean="0"/>
              <a:t>izolace vně</a:t>
            </a:r>
            <a:r>
              <a:rPr lang="cs-CZ" sz="1200" dirty="0" smtClean="0"/>
              <a:t>)</a:t>
            </a:r>
            <a:endParaRPr lang="cs-CZ" sz="1200" dirty="0"/>
          </a:p>
        </p:txBody>
      </p:sp>
      <p:sp>
        <p:nvSpPr>
          <p:cNvPr id="48" name="Obdélník 47"/>
          <p:cNvSpPr/>
          <p:nvPr/>
        </p:nvSpPr>
        <p:spPr>
          <a:xfrm>
            <a:off x="5580112" y="2805983"/>
            <a:ext cx="45719" cy="107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bdélník 51"/>
          <p:cNvSpPr/>
          <p:nvPr/>
        </p:nvSpPr>
        <p:spPr>
          <a:xfrm>
            <a:off x="5261411" y="3379742"/>
            <a:ext cx="318701" cy="49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TextovéPole 57"/>
          <p:cNvSpPr txBox="1"/>
          <p:nvPr/>
        </p:nvSpPr>
        <p:spPr>
          <a:xfrm rot="16200000">
            <a:off x="5030909" y="4458148"/>
            <a:ext cx="778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zpevnění </a:t>
            </a:r>
            <a:endParaRPr lang="cs-CZ" sz="1200" dirty="0"/>
          </a:p>
        </p:txBody>
      </p:sp>
      <p:sp>
        <p:nvSpPr>
          <p:cNvPr id="59" name="TextovéPole 58"/>
          <p:cNvSpPr txBox="1"/>
          <p:nvPr/>
        </p:nvSpPr>
        <p:spPr>
          <a:xfrm rot="16200000">
            <a:off x="5041274" y="3391775"/>
            <a:ext cx="778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zpevnění </a:t>
            </a:r>
            <a:endParaRPr lang="cs-CZ" sz="1200" dirty="0"/>
          </a:p>
        </p:txBody>
      </p:sp>
      <p:cxnSp>
        <p:nvCxnSpPr>
          <p:cNvPr id="55" name="Přímá spojnice 54"/>
          <p:cNvCxnSpPr/>
          <p:nvPr/>
        </p:nvCxnSpPr>
        <p:spPr>
          <a:xfrm flipH="1" flipV="1">
            <a:off x="5578574" y="3074598"/>
            <a:ext cx="1538" cy="8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2621260" y="3872272"/>
            <a:ext cx="1855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b</a:t>
            </a:r>
            <a:r>
              <a:rPr lang="cs-CZ" sz="1200" dirty="0" smtClean="0">
                <a:solidFill>
                  <a:schemeClr val="bg1"/>
                </a:solidFill>
              </a:rPr>
              <a:t>etonová deska (kari sítě?)</a:t>
            </a:r>
            <a:endParaRPr lang="cs-CZ" sz="1200" dirty="0">
              <a:solidFill>
                <a:schemeClr val="bg1"/>
              </a:solidFill>
            </a:endParaRPr>
          </a:p>
        </p:txBody>
      </p:sp>
      <p:cxnSp>
        <p:nvCxnSpPr>
          <p:cNvPr id="53" name="Přímá spojnice 52"/>
          <p:cNvCxnSpPr/>
          <p:nvPr/>
        </p:nvCxnSpPr>
        <p:spPr>
          <a:xfrm flipV="1">
            <a:off x="705709" y="3861048"/>
            <a:ext cx="4910766" cy="260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1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766</Words>
  <Application>Microsoft Office PowerPoint</Application>
  <PresentationFormat>Předvádění na obrazovce (4:3)</PresentationFormat>
  <Paragraphs>164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PROKOP Aleš</dc:creator>
  <cp:lastModifiedBy>PROKOP Aleš</cp:lastModifiedBy>
  <cp:revision>117</cp:revision>
  <dcterms:created xsi:type="dcterms:W3CDTF">2015-04-20T08:52:01Z</dcterms:created>
  <dcterms:modified xsi:type="dcterms:W3CDTF">2015-06-03T09:28:11Z</dcterms:modified>
</cp:coreProperties>
</file>